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4010" r:id="rId2"/>
    <p:sldMasterId id="2147484011" r:id="rId3"/>
  </p:sldMasterIdLst>
  <p:notesMasterIdLst>
    <p:notesMasterId r:id="rId58"/>
  </p:notesMasterIdLst>
  <p:handoutMasterIdLst>
    <p:handoutMasterId r:id="rId59"/>
  </p:handoutMasterIdLst>
  <p:sldIdLst>
    <p:sldId id="258" r:id="rId4"/>
    <p:sldId id="495" r:id="rId5"/>
    <p:sldId id="336" r:id="rId6"/>
    <p:sldId id="557" r:id="rId7"/>
    <p:sldId id="383" r:id="rId8"/>
    <p:sldId id="496" r:id="rId9"/>
    <p:sldId id="497" r:id="rId10"/>
    <p:sldId id="498" r:id="rId11"/>
    <p:sldId id="558" r:id="rId12"/>
    <p:sldId id="544" r:id="rId13"/>
    <p:sldId id="545" r:id="rId14"/>
    <p:sldId id="546" r:id="rId15"/>
    <p:sldId id="559" r:id="rId16"/>
    <p:sldId id="560" r:id="rId17"/>
    <p:sldId id="501" r:id="rId18"/>
    <p:sldId id="506" r:id="rId19"/>
    <p:sldId id="503" r:id="rId20"/>
    <p:sldId id="505" r:id="rId21"/>
    <p:sldId id="550" r:id="rId22"/>
    <p:sldId id="563" r:id="rId23"/>
    <p:sldId id="508" r:id="rId24"/>
    <p:sldId id="510" r:id="rId25"/>
    <p:sldId id="509" r:id="rId26"/>
    <p:sldId id="511" r:id="rId27"/>
    <p:sldId id="564" r:id="rId28"/>
    <p:sldId id="565" r:id="rId29"/>
    <p:sldId id="566" r:id="rId30"/>
    <p:sldId id="512" r:id="rId31"/>
    <p:sldId id="567" r:id="rId32"/>
    <p:sldId id="514" r:id="rId33"/>
    <p:sldId id="515" r:id="rId34"/>
    <p:sldId id="516" r:id="rId35"/>
    <p:sldId id="517" r:id="rId36"/>
    <p:sldId id="568" r:id="rId37"/>
    <p:sldId id="569" r:id="rId38"/>
    <p:sldId id="570" r:id="rId39"/>
    <p:sldId id="571" r:id="rId40"/>
    <p:sldId id="518" r:id="rId41"/>
    <p:sldId id="519" r:id="rId42"/>
    <p:sldId id="520" r:id="rId43"/>
    <p:sldId id="521" r:id="rId44"/>
    <p:sldId id="522" r:id="rId45"/>
    <p:sldId id="556" r:id="rId46"/>
    <p:sldId id="576" r:id="rId47"/>
    <p:sldId id="572" r:id="rId48"/>
    <p:sldId id="525" r:id="rId49"/>
    <p:sldId id="526" r:id="rId50"/>
    <p:sldId id="527" r:id="rId51"/>
    <p:sldId id="577" r:id="rId52"/>
    <p:sldId id="530" r:id="rId53"/>
    <p:sldId id="551" r:id="rId54"/>
    <p:sldId id="533" r:id="rId55"/>
    <p:sldId id="574" r:id="rId56"/>
    <p:sldId id="575" r:id="rId57"/>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1pPr>
    <a:lvl2pPr marL="4572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2pPr>
    <a:lvl3pPr marL="9144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3pPr>
    <a:lvl4pPr marL="13716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4pPr>
    <a:lvl5pPr marL="18288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5pPr>
    <a:lvl6pPr marL="2286000" algn="l" defTabSz="457200" rtl="0" eaLnBrk="1" latinLnBrk="0" hangingPunct="1">
      <a:defRPr kern="1200">
        <a:solidFill>
          <a:schemeClr val="tx1"/>
        </a:solidFill>
        <a:latin typeface="Calibri" pitchFamily="-107" charset="0"/>
        <a:ea typeface="MS PGothic" pitchFamily="34" charset="-128"/>
        <a:cs typeface="MS PGothic" pitchFamily="34" charset="-128"/>
      </a:defRPr>
    </a:lvl6pPr>
    <a:lvl7pPr marL="2743200" algn="l" defTabSz="457200" rtl="0" eaLnBrk="1" latinLnBrk="0" hangingPunct="1">
      <a:defRPr kern="1200">
        <a:solidFill>
          <a:schemeClr val="tx1"/>
        </a:solidFill>
        <a:latin typeface="Calibri" pitchFamily="-107" charset="0"/>
        <a:ea typeface="MS PGothic" pitchFamily="34" charset="-128"/>
        <a:cs typeface="MS PGothic" pitchFamily="34" charset="-128"/>
      </a:defRPr>
    </a:lvl7pPr>
    <a:lvl8pPr marL="3200400" algn="l" defTabSz="457200" rtl="0" eaLnBrk="1" latinLnBrk="0" hangingPunct="1">
      <a:defRPr kern="1200">
        <a:solidFill>
          <a:schemeClr val="tx1"/>
        </a:solidFill>
        <a:latin typeface="Calibri" pitchFamily="-107" charset="0"/>
        <a:ea typeface="MS PGothic" pitchFamily="34" charset="-128"/>
        <a:cs typeface="MS PGothic" pitchFamily="34" charset="-128"/>
      </a:defRPr>
    </a:lvl8pPr>
    <a:lvl9pPr marL="3657600" algn="l" defTabSz="457200" rtl="0" eaLnBrk="1" latinLnBrk="0" hangingPunct="1">
      <a:defRPr kern="1200">
        <a:solidFill>
          <a:schemeClr val="tx1"/>
        </a:solidFill>
        <a:latin typeface="Calibri" pitchFamily="-107" charset="0"/>
        <a:ea typeface="MS PGothic" pitchFamily="34" charset="-128"/>
        <a:cs typeface="MS PGothic"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00"/>
    <a:srgbClr val="33CC33"/>
    <a:srgbClr val="7FDF3E"/>
    <a:srgbClr val="FF2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88" autoAdjust="0"/>
    <p:restoredTop sz="81225" autoAdjust="0"/>
  </p:normalViewPr>
  <p:slideViewPr>
    <p:cSldViewPr snapToGrid="0">
      <p:cViewPr>
        <p:scale>
          <a:sx n="100" d="100"/>
          <a:sy n="100" d="100"/>
        </p:scale>
        <p:origin x="1568" y="2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4" d="100"/>
          <a:sy n="84" d="100"/>
        </p:scale>
        <p:origin x="-213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tableStyles" Target="tableStyles.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E240CB94-5E9A-214C-8263-294AE6C9FB4A}" type="datetimeFigureOut">
              <a:rPr lang="en-US"/>
              <a:pPr/>
              <a:t>3/29/17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8D7C10DF-5483-414C-A081-42CAE1E1B64E}" type="slidenum">
              <a:rPr lang="en-US"/>
              <a:pPr/>
              <a:t>‹#›</a:t>
            </a:fld>
            <a:endParaRPr lang="en-US"/>
          </a:p>
        </p:txBody>
      </p:sp>
    </p:spTree>
    <p:extLst>
      <p:ext uri="{BB962C8B-B14F-4D97-AF65-F5344CB8AC3E}">
        <p14:creationId xmlns:p14="http://schemas.microsoft.com/office/powerpoint/2010/main" val="7454533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204947266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2pPr>
    <a:lvl3pPr marL="11430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charset="0"/>
      </a:defRPr>
    </a:lvl4pPr>
    <a:lvl5pPr marL="2057400" indent="-228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noFill/>
          <a:ln>
            <a:solidFill>
              <a:srgbClr val="000000"/>
            </a:solidFill>
            <a:miter lim="800000"/>
            <a:headEnd/>
            <a:tailEnd/>
          </a:ln>
        </p:spPr>
      </p:sp>
      <p:sp>
        <p:nvSpPr>
          <p:cNvPr id="11266" name="Notes Placeholder 2"/>
          <p:cNvSpPr>
            <a:spLocks noGrp="1"/>
          </p:cNvSpPr>
          <p:nvPr>
            <p:ph type="body" idx="1"/>
          </p:nvPr>
        </p:nvSpPr>
        <p:spPr bwMode="auto">
          <a:noFill/>
        </p:spPr>
        <p:txBody>
          <a:bodyPr/>
          <a:lstStyle/>
          <a:p>
            <a:r>
              <a:rPr lang="en-US" b="1" i="1"/>
              <a:t>Pre-class music: </a:t>
            </a:r>
            <a:r>
              <a:rPr lang="en-US"/>
              <a:t>“What about Now?” by Chris Daughtry (See Tip #515)</a:t>
            </a:r>
          </a:p>
          <a:p>
            <a:r>
              <a:rPr lang="en-US"/>
              <a:t> </a:t>
            </a:r>
          </a:p>
          <a:p>
            <a:r>
              <a:rPr lang="en-US"/>
              <a:t>This song is a good way to initiate the discussion on the poverty problem, and how personal compassion and initiative could collectively solve this problem if everyone pitches in. You can ask students why they think this type of initiative is the exception, as opposed to the rule, and how free-riding limits private efforts to eliminate poverty. You could also talk about crowd-funding with students.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ja-JP" altLang="en-US" b="1" i="1" dirty="0"/>
              <a:t>“</a:t>
            </a:r>
            <a:r>
              <a:rPr lang="en-US" altLang="ja-JP" b="1" i="1" dirty="0"/>
              <a:t>Beyond the Book</a:t>
            </a:r>
            <a:r>
              <a:rPr lang="ja-JP" altLang="en-US" b="1" i="1" dirty="0"/>
              <a:t>”</a:t>
            </a:r>
            <a:r>
              <a:rPr lang="en-US" altLang="ja-JP" b="1" i="1" dirty="0"/>
              <a:t> Slide</a:t>
            </a:r>
          </a:p>
          <a:p>
            <a:endParaRPr lang="en-US" dirty="0"/>
          </a:p>
          <a:p>
            <a:r>
              <a:rPr lang="en-US" dirty="0"/>
              <a:t>You may have heard stories about UAW (United Auto Workers, a labor union) getting mad at workers who work too fast. </a:t>
            </a:r>
          </a:p>
          <a:p>
            <a:pPr marL="171450" indent="-171450">
              <a:buFont typeface="Arial" charset="0"/>
              <a:buChar char="•"/>
            </a:pPr>
            <a:r>
              <a:rPr lang="en-US" dirty="0"/>
              <a:t>Rather than having artificially high pay, should we have pay based on productivity?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ja-JP" altLang="en-US" b="1" i="1" dirty="0"/>
              <a:t>“</a:t>
            </a:r>
            <a:r>
              <a:rPr lang="en-US" altLang="ja-JP" b="1" i="1" dirty="0"/>
              <a:t>Beyond the Book</a:t>
            </a:r>
            <a:r>
              <a:rPr lang="ja-JP" altLang="en-US" b="1" i="1" dirty="0"/>
              <a:t>”</a:t>
            </a:r>
            <a:r>
              <a:rPr lang="en-US" altLang="ja-JP" b="1" i="1" dirty="0"/>
              <a:t> Slide</a:t>
            </a:r>
          </a:p>
          <a:p>
            <a:endParaRPr lang="en-US" dirty="0"/>
          </a:p>
          <a:p>
            <a:r>
              <a:rPr lang="en-US" dirty="0"/>
              <a:t>Ask your students if they think that bad teachers should be fired. You can explain that the </a:t>
            </a:r>
            <a:r>
              <a:rPr lang="ja-JP" altLang="en-US" dirty="0"/>
              <a:t>“</a:t>
            </a:r>
            <a:r>
              <a:rPr lang="en-US" altLang="ja-JP" dirty="0"/>
              <a:t>tenure granted on day one</a:t>
            </a:r>
            <a:r>
              <a:rPr lang="ja-JP" altLang="en-US" dirty="0"/>
              <a:t>”</a:t>
            </a:r>
            <a:r>
              <a:rPr lang="en-US" altLang="ja-JP" dirty="0"/>
              <a:t> model may provide a disincentive to be a good instructor.</a:t>
            </a:r>
          </a:p>
          <a:p>
            <a:endParaRPr lang="en-US" dirty="0"/>
          </a:p>
          <a:p>
            <a:r>
              <a:rPr lang="en-US" dirty="0"/>
              <a:t>Examples of teachers being paid to NOT teach:</a:t>
            </a:r>
          </a:p>
          <a:p>
            <a:pPr marL="171450" indent="-171450">
              <a:buFont typeface="Arial" charset="0"/>
              <a:buChar char="•"/>
            </a:pPr>
            <a:r>
              <a:rPr lang="en-US" dirty="0"/>
              <a:t>http://</a:t>
            </a:r>
            <a:r>
              <a:rPr lang="en-US" dirty="0" err="1"/>
              <a:t>articles.latimes.com</a:t>
            </a:r>
            <a:r>
              <a:rPr lang="en-US" dirty="0"/>
              <a:t>/2009/may/06/local/me-teachers6</a:t>
            </a:r>
          </a:p>
          <a:p>
            <a:pPr marL="171450" indent="-171450">
              <a:buFont typeface="Arial" charset="0"/>
              <a:buChar char="•"/>
            </a:pPr>
            <a:r>
              <a:rPr lang="en-US" dirty="0" err="1"/>
              <a:t>www.suntimes.com</a:t>
            </a:r>
            <a:r>
              <a:rPr lang="en-US" dirty="0"/>
              <a:t>/news/nation/3043317-418/classroom-pierre-1997-accused-charges.html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a:lstStyle/>
          <a:p>
            <a:r>
              <a:rPr lang="ja-JP" altLang="en-US" b="1" i="1"/>
              <a:t>“</a:t>
            </a:r>
            <a:r>
              <a:rPr lang="en-US" altLang="ja-JP" b="1" i="1"/>
              <a:t>Beyond the Book</a:t>
            </a:r>
            <a:r>
              <a:rPr lang="ja-JP" altLang="en-US" b="1" i="1"/>
              <a:t>”</a:t>
            </a:r>
            <a:r>
              <a:rPr lang="en-US" altLang="ja-JP" b="1" i="1"/>
              <a:t> Slide</a:t>
            </a:r>
          </a:p>
          <a:p>
            <a:endParaRPr lang="en-US" b="1"/>
          </a:p>
          <a:p>
            <a:r>
              <a:rPr lang="en-US"/>
              <a:t>Caution: You</a:t>
            </a:r>
            <a:r>
              <a:rPr lang="ja-JP" altLang="en-US"/>
              <a:t>’</a:t>
            </a:r>
            <a:r>
              <a:rPr lang="en-US" altLang="ja-JP"/>
              <a:t>d have to examine the merit pay to make sure it didn</a:t>
            </a:r>
            <a:r>
              <a:rPr lang="ja-JP" altLang="en-US"/>
              <a:t>’</a:t>
            </a:r>
            <a:r>
              <a:rPr lang="en-US" altLang="ja-JP"/>
              <a:t>t incentivize cheating!!</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tip:</a:t>
            </a:r>
          </a:p>
          <a:p>
            <a:endParaRPr lang="en-US" dirty="0"/>
          </a:p>
          <a:p>
            <a:r>
              <a:rPr lang="en-US" dirty="0"/>
              <a:t>Ask students when paying an efficiency wage is profitable for the firm:</a:t>
            </a:r>
          </a:p>
          <a:p>
            <a:pPr marL="171450" indent="-171450">
              <a:buFont typeface="Arial" charset="0"/>
              <a:buChar char="•"/>
            </a:pPr>
            <a:r>
              <a:rPr lang="en-US" dirty="0"/>
              <a:t>If the benefits from greater productivity and is greater than the higher wage.</a:t>
            </a:r>
          </a:p>
          <a:p>
            <a:pPr marL="171450" indent="-171450">
              <a:buFont typeface="Arial" charset="0"/>
              <a:buChar char="•"/>
            </a:pPr>
            <a:r>
              <a:rPr lang="en-US" dirty="0"/>
              <a:t>Firm also save on training costs since less turnover.</a:t>
            </a:r>
          </a:p>
          <a:p>
            <a:pPr>
              <a:buFontTx/>
              <a:buChar char="•"/>
            </a:pPr>
            <a:endParaRPr lang="en-US" dirty="0"/>
          </a:p>
          <a:p>
            <a:r>
              <a:rPr lang="en-US" dirty="0"/>
              <a:t>On Ford:</a:t>
            </a:r>
          </a:p>
          <a:p>
            <a:pPr marL="171450" indent="-171450">
              <a:buFont typeface="Arial" charset="0"/>
              <a:buChar char="•"/>
            </a:pPr>
            <a:r>
              <a:rPr lang="en-US" dirty="0"/>
              <a:t>Going wage at the time was a little over $2 per hour.</a:t>
            </a:r>
          </a:p>
          <a:p>
            <a:pPr marL="171450" indent="-171450">
              <a:buFont typeface="Arial" charset="0"/>
              <a:buChar char="•"/>
            </a:pPr>
            <a:r>
              <a:rPr lang="en-US" dirty="0"/>
              <a:t>The day after the wage increase was announced, over 10,000 eager job seekers lined up outside Ford</a:t>
            </a:r>
            <a:r>
              <a:rPr lang="ja-JP" altLang="en-US" dirty="0"/>
              <a:t>’</a:t>
            </a:r>
            <a:r>
              <a:rPr lang="en-US" altLang="ja-JP" dirty="0"/>
              <a:t>s Highland Park plant. </a:t>
            </a:r>
          </a:p>
          <a:p>
            <a:pPr marL="171450" indent="-171450">
              <a:buFont typeface="Arial" charset="0"/>
              <a:buChar char="•"/>
            </a:pPr>
            <a:r>
              <a:rPr lang="en-US" altLang="ja-JP" dirty="0"/>
              <a:t>Ford was able to hire the most productive employees. </a:t>
            </a:r>
          </a:p>
          <a:p>
            <a:pPr marL="171450" indent="-171450">
              <a:buFont typeface="Arial" charset="0"/>
              <a:buChar char="•"/>
            </a:pPr>
            <a:r>
              <a:rPr lang="en-US" altLang="ja-JP" dirty="0"/>
              <a:t>The productivity increase per worker was more than enough to offset the wage increase. </a:t>
            </a:r>
          </a:p>
          <a:p>
            <a:pPr marL="171450" indent="-171450">
              <a:buFont typeface="Arial" charset="0"/>
              <a:buChar char="•"/>
            </a:pPr>
            <a:r>
              <a:rPr lang="en-US" dirty="0"/>
              <a:t>Ford also reduced the length of shift and added an extra shift, which also increased productivity</a:t>
            </a:r>
            <a:r>
              <a:rPr lang="en-US" dirty="0" smtClean="0"/>
              <a:t>.</a:t>
            </a:r>
          </a:p>
          <a:p>
            <a:pPr marL="171450" indent="-171450">
              <a:buFont typeface="Arial" charset="0"/>
              <a:buChar char="•"/>
            </a:pPr>
            <a:endParaRPr lang="en-US" dirty="0" smtClean="0"/>
          </a:p>
          <a:p>
            <a:pPr marL="0" indent="0">
              <a:buFont typeface="Arial" charset="0"/>
              <a:buNone/>
            </a:pPr>
            <a:r>
              <a:rPr lang="en-US" dirty="0" smtClean="0"/>
              <a:t>[Getty Images]</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p>
          <a:p>
            <a:pPr>
              <a:buFontTx/>
              <a:buChar char="•"/>
            </a:pPr>
            <a:endParaRPr lang="en-US" dirty="0"/>
          </a:p>
          <a:p>
            <a:r>
              <a:rPr lang="en-US" i="1" dirty="0"/>
              <a:t>Source of the quote on the slide: </a:t>
            </a:r>
            <a:r>
              <a:rPr lang="en-US" dirty="0"/>
              <a:t>Steven Watts, </a:t>
            </a:r>
            <a:r>
              <a:rPr lang="en-US" i="1" dirty="0"/>
              <a:t>The People’s Tycoon: Henry Ford and the American Century </a:t>
            </a:r>
            <a:r>
              <a:rPr lang="en-US" dirty="0"/>
              <a:t>(New York: Alfred A. Knopf, 2005), p. 179.</a:t>
            </a:r>
          </a:p>
          <a:p>
            <a:endParaRPr lang="en-US" dirty="0"/>
          </a:p>
          <a:p>
            <a:r>
              <a:rPr lang="en-US" dirty="0"/>
              <a:t>Ford did not only want more productive workers, but also works who were “moral.</a:t>
            </a:r>
            <a:r>
              <a:rPr lang="en-US" dirty="0" smtClean="0"/>
              <a:t>”</a:t>
            </a:r>
          </a:p>
          <a:p>
            <a:endParaRPr lang="en-US" dirty="0" smtClean="0"/>
          </a:p>
          <a:p>
            <a:r>
              <a:rPr lang="en-US" dirty="0" smtClean="0"/>
              <a:t>[Getty Images]</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tip:</a:t>
            </a:r>
          </a:p>
          <a:p>
            <a:endParaRPr lang="en-US" b="1" i="1" dirty="0"/>
          </a:p>
          <a:p>
            <a:r>
              <a:rPr lang="en-US" dirty="0"/>
              <a:t>Ask students what they think, have heard, and/or have been taught in other classes about this. You can ask them specifically, </a:t>
            </a:r>
            <a:r>
              <a:rPr lang="en-US" sz="2800" dirty="0">
                <a:latin typeface="Arial" pitchFamily="-107" charset="0"/>
              </a:rPr>
              <a:t>Do non-white women face wage discrimination?</a:t>
            </a:r>
          </a:p>
          <a:p>
            <a:endParaRPr lang="en-US" dirty="0"/>
          </a:p>
          <a:p>
            <a:r>
              <a:rPr lang="en-US" dirty="0"/>
              <a:t>Women’s median earnings are 18% less than </a:t>
            </a:r>
            <a:r>
              <a:rPr lang="en-US" dirty="0" err="1"/>
              <a:t>mens</a:t>
            </a:r>
            <a:r>
              <a:rPr lang="en-US" dirty="0"/>
              <a:t>’. </a:t>
            </a:r>
          </a:p>
          <a:p>
            <a:pPr marL="171450" indent="-171450">
              <a:buFont typeface="Arial" charset="0"/>
              <a:buChar char="•"/>
            </a:pPr>
            <a:r>
              <a:rPr lang="en-US" dirty="0"/>
              <a:t>Is this evidence of wage discrimination?</a:t>
            </a:r>
          </a:p>
          <a:p>
            <a:endParaRPr lang="en-US" dirty="0"/>
          </a:p>
          <a:p>
            <a:r>
              <a:rPr lang="en-US" dirty="0"/>
              <a:t>There is a big difference between a wage difference and wage discrimination.</a:t>
            </a:r>
          </a:p>
          <a:p>
            <a:endParaRPr lang="en-US" dirty="0"/>
          </a:p>
          <a:p>
            <a:r>
              <a:rPr lang="en-US" dirty="0"/>
              <a:t>But let’s first look at some data (see next slide).</a:t>
            </a:r>
          </a:p>
          <a:p>
            <a:endParaRPr lang="en-US" dirty="0"/>
          </a:p>
          <a:p>
            <a:endParaRPr lang="en-US" dirty="0"/>
          </a:p>
          <a:p>
            <a:endParaRPr lang="en-US" dirty="0"/>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tip:</a:t>
            </a:r>
          </a:p>
          <a:p>
            <a:endParaRPr lang="en-US" b="1" i="1" dirty="0"/>
          </a:p>
          <a:p>
            <a:r>
              <a:rPr lang="en-US" dirty="0"/>
              <a:t>When discussing this table with students, point out that:</a:t>
            </a:r>
          </a:p>
          <a:p>
            <a:pPr marL="171450" indent="-171450">
              <a:buFont typeface="Arial" charset="0"/>
              <a:buChar char="•"/>
            </a:pPr>
            <a:r>
              <a:rPr lang="en-US" dirty="0"/>
              <a:t>We’re looking at median earnings in 2013.</a:t>
            </a:r>
          </a:p>
          <a:p>
            <a:pPr marL="171450" indent="-171450">
              <a:buFont typeface="Arial" charset="0"/>
              <a:buChar char="•"/>
            </a:pPr>
            <a:r>
              <a:rPr lang="en-US" dirty="0"/>
              <a:t>Each block of data holds one group as the baseline.</a:t>
            </a:r>
          </a:p>
          <a:p>
            <a:pPr marL="171450" indent="-171450">
              <a:buFont typeface="Arial" charset="0"/>
              <a:buChar char="•"/>
            </a:pPr>
            <a:r>
              <a:rPr lang="en-US" dirty="0"/>
              <a:t>By sex:</a:t>
            </a:r>
          </a:p>
          <a:p>
            <a:pPr marL="628650" lvl="1" indent="-171450">
              <a:buFont typeface="Arial" charset="0"/>
              <a:buChar char="•"/>
            </a:pPr>
            <a:r>
              <a:rPr lang="en-US" dirty="0"/>
              <a:t>Median earnings of women are 82% (18% less) that of men.</a:t>
            </a:r>
          </a:p>
          <a:p>
            <a:pPr marL="171450" indent="-171450">
              <a:buFont typeface="Arial" charset="0"/>
              <a:buChar char="•"/>
            </a:pPr>
            <a:r>
              <a:rPr lang="en-US" dirty="0"/>
              <a:t>By race:</a:t>
            </a:r>
          </a:p>
          <a:p>
            <a:pPr marL="628650" lvl="1" indent="-171450">
              <a:buFont typeface="Arial" charset="0"/>
              <a:buChar char="•"/>
            </a:pPr>
            <a:r>
              <a:rPr lang="en-US" dirty="0"/>
              <a:t>Median earnings of Blacks are 78% that of Whites.</a:t>
            </a:r>
          </a:p>
          <a:p>
            <a:pPr marL="628650" lvl="1" indent="-171450">
              <a:buFont typeface="Arial" charset="0"/>
              <a:buChar char="•"/>
            </a:pPr>
            <a:r>
              <a:rPr lang="en-US" dirty="0"/>
              <a:t>But median earning of Asians are 16% higher than Whites.</a:t>
            </a:r>
          </a:p>
          <a:p>
            <a:pPr marL="171450" indent="-171450">
              <a:buFont typeface="Arial" charset="0"/>
              <a:buChar char="•"/>
            </a:pPr>
            <a:r>
              <a:rPr lang="en-US" dirty="0"/>
              <a:t>By age:</a:t>
            </a:r>
          </a:p>
          <a:p>
            <a:pPr marL="628650" lvl="1" indent="-171450">
              <a:buFont typeface="Arial" charset="0"/>
              <a:buChar char="•"/>
            </a:pPr>
            <a:r>
              <a:rPr lang="en-US" dirty="0"/>
              <a:t>Early career workers earn 78% that of late career workers.</a:t>
            </a:r>
          </a:p>
          <a:p>
            <a:pPr>
              <a:buFontTx/>
              <a:buChar char="•"/>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p>
          <a:p>
            <a:endParaRPr lang="en-US" dirty="0"/>
          </a:p>
          <a:p>
            <a:pPr marL="171450" indent="-171450">
              <a:buFont typeface="Arial" charset="0"/>
              <a:buChar char="•"/>
            </a:pPr>
            <a:r>
              <a:rPr lang="en-US" dirty="0"/>
              <a:t>The types of jobs that women and men typically have are different.</a:t>
            </a:r>
          </a:p>
          <a:p>
            <a:pPr marL="171450" indent="-171450">
              <a:buFont typeface="Arial" charset="0"/>
              <a:buChar char="•"/>
            </a:pPr>
            <a:r>
              <a:rPr lang="en-US" dirty="0"/>
              <a:t>In addition, </a:t>
            </a:r>
            <a:r>
              <a:rPr lang="en-US" b="1" dirty="0"/>
              <a:t>men ask for raises more often than women </a:t>
            </a:r>
            <a:r>
              <a:rPr lang="en-US" dirty="0"/>
              <a:t>(both in negotiating starting salaries and after working at a company for a period of time).  See the link below for a story on this: </a:t>
            </a:r>
            <a:r>
              <a:rPr lang="en-US" dirty="0" err="1"/>
              <a:t>www.npr.org</a:t>
            </a:r>
            <a:r>
              <a:rPr lang="en-US" dirty="0"/>
              <a:t>/2011/02/14/133599768/ask-for-a-raise-most-women-hesitate</a:t>
            </a:r>
          </a:p>
          <a:p>
            <a:pPr marL="171450" indent="-171450">
              <a:buFont typeface="Arial" charset="0"/>
              <a:buChar char="•"/>
            </a:pPr>
            <a:r>
              <a:rPr lang="en-US" dirty="0"/>
              <a:t>The gender gap is shrinking. In 2009 more women than men in the United States received doctoral degrees. The number of women at every level of academia has been rising for decades</a:t>
            </a:r>
            <a:r>
              <a:rPr lang="en-US" dirty="0" smtClean="0"/>
              <a:t>.</a:t>
            </a:r>
          </a:p>
          <a:p>
            <a:pPr marL="0" indent="0">
              <a:buFont typeface="Arial" charset="0"/>
              <a:buNone/>
            </a:pPr>
            <a:endParaRPr lang="en-US" dirty="0" smtClean="0"/>
          </a:p>
          <a:p>
            <a:pPr marL="0" indent="0">
              <a:buFont typeface="Arial" charset="0"/>
              <a:buNone/>
            </a:pPr>
            <a:r>
              <a:rPr lang="en-US" dirty="0" smtClean="0"/>
              <a:t>[© </a:t>
            </a:r>
            <a:r>
              <a:rPr lang="en-US" dirty="0" err="1" smtClean="0"/>
              <a:t>Nyul</a:t>
            </a:r>
            <a:r>
              <a:rPr lang="en-US" dirty="0" smtClean="0"/>
              <a:t> | </a:t>
            </a:r>
            <a:r>
              <a:rPr lang="en-US" dirty="0" err="1" smtClean="0"/>
              <a:t>Dreamstime.com</a:t>
            </a:r>
            <a:r>
              <a:rPr lang="en-US" dirty="0" smtClean="0"/>
              <a:t>]</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p>
          <a:p>
            <a:endParaRPr lang="en-US" dirty="0"/>
          </a:p>
          <a:p>
            <a:r>
              <a:rPr lang="en-US" dirty="0"/>
              <a:t>Education levels (on average): Asian &gt; White &gt; Black, Hispanic</a:t>
            </a:r>
          </a:p>
          <a:p>
            <a:endParaRPr lang="en-US" dirty="0"/>
          </a:p>
          <a:p>
            <a:r>
              <a:rPr lang="en-US" dirty="0"/>
              <a:t>Life cycle:</a:t>
            </a:r>
          </a:p>
          <a:p>
            <a:pPr marL="171450" indent="-171450">
              <a:buFont typeface="Arial" charset="0"/>
              <a:buChar char="•"/>
            </a:pPr>
            <a:r>
              <a:rPr lang="en-US" dirty="0"/>
              <a:t>If you look back at Table 15.3 on Slide 16:</a:t>
            </a:r>
          </a:p>
          <a:p>
            <a:pPr marL="628650" lvl="1" indent="-171450">
              <a:buFont typeface="Arial" charset="0"/>
              <a:buChar char="•"/>
            </a:pPr>
            <a:r>
              <a:rPr lang="en-US" dirty="0"/>
              <a:t>Young workers earn 22% less than older workers.</a:t>
            </a:r>
          </a:p>
          <a:p>
            <a:pPr marL="628650" lvl="1" indent="-171450">
              <a:buFont typeface="Arial" charset="0"/>
              <a:buChar char="•"/>
            </a:pPr>
            <a:r>
              <a:rPr lang="en-US" dirty="0"/>
              <a:t>But mid career workers earn only 3% less than older workers.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a:lstStyle/>
          <a:p>
            <a:r>
              <a:rPr lang="en-US" b="1" i="1"/>
              <a:t>“Economics in the Media” Slide</a:t>
            </a:r>
          </a:p>
          <a:p>
            <a:endParaRPr lang="en-US" b="1" i="1"/>
          </a:p>
          <a:p>
            <a:r>
              <a:rPr lang="en-US" b="1" i="1"/>
              <a:t>Lecture tip: </a:t>
            </a:r>
          </a:p>
          <a:p>
            <a:r>
              <a:rPr lang="en-US" i="1"/>
              <a:t>The clip mentioned on the slide can be found in the Interactive Instructor’s Guide. Access the direct link by clicking the icon in the PowerPoint above. </a:t>
            </a:r>
          </a:p>
          <a:p>
            <a:endParaRPr lang="en-US" i="1"/>
          </a:p>
          <a:p>
            <a:r>
              <a:rPr lang="en-US"/>
              <a:t>This clip covers the experiment conducted by economist John List, where six people posed as door-to-door solicitors for a fake children’s hospital. Therefore, this clip provides a good example of discrimination, as well as of wage premium.</a:t>
            </a:r>
          </a:p>
        </p:txBody>
      </p:sp>
      <p:sp>
        <p:nvSpPr>
          <p:cNvPr id="48131"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prstTxWarp prst="textNoShape">
              <a:avLst/>
            </a:prstTxWarp>
          </a:bodyPr>
          <a:lstStyle/>
          <a:p>
            <a:pPr eaLnBrk="1" hangingPunct="1"/>
            <a:fld id="{5CD72443-C301-D346-BEF8-90D454B9FC5E}" type="slidenum">
              <a:rPr lang="en-US">
                <a:latin typeface="Arial" pitchFamily="-107" charset="0"/>
              </a:rPr>
              <a:pPr eaLnBrk="1" hangingPunct="1"/>
              <a:t>19</a:t>
            </a:fld>
            <a:endParaRPr lang="en-US">
              <a:latin typeface="Arial" pitchFamily="-107"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p:spPr>
      </p:sp>
      <p:sp>
        <p:nvSpPr>
          <p:cNvPr id="13314" name="Notes Placeholder 2"/>
          <p:cNvSpPr>
            <a:spLocks noGrp="1"/>
          </p:cNvSpPr>
          <p:nvPr>
            <p:ph type="body" idx="1"/>
          </p:nvPr>
        </p:nvSpPr>
        <p:spPr bwMode="auto">
          <a:noFill/>
        </p:spPr>
        <p:txBody>
          <a:bodyPr/>
          <a:lstStyle/>
          <a:p>
            <a:endParaRPr lang="en-US" b="0" i="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a:lstStyle/>
          <a:p>
            <a:r>
              <a:rPr lang="en-US" b="1" i="1" dirty="0"/>
              <a:t>“Economics in the Media” Slide</a:t>
            </a:r>
          </a:p>
          <a:p>
            <a:endParaRPr lang="en-US" b="1" i="1" dirty="0"/>
          </a:p>
          <a:p>
            <a:r>
              <a:rPr lang="en-US" b="1" i="1" dirty="0"/>
              <a:t>Lecture tip: </a:t>
            </a:r>
          </a:p>
          <a:p>
            <a:r>
              <a:rPr lang="en-US" i="1" dirty="0"/>
              <a:t>The clip mentioned on the slide can be found in the Interactive Instructor’s Guide. Access the direct link by clicking the icon in the PowerPoint above. </a:t>
            </a:r>
          </a:p>
          <a:p>
            <a:endParaRPr lang="en-US" i="1" dirty="0"/>
          </a:p>
          <a:p>
            <a:r>
              <a:rPr lang="en-US" i="1" dirty="0"/>
              <a:t>Anchorman </a:t>
            </a:r>
            <a:r>
              <a:rPr lang="en-US" dirty="0"/>
              <a:t>depicts the TV news industry in the early days of women anchors, when stations were beginning to diversify their broadcast teams by adding women and minorities to previously all-white, all-male lineups. This clip provides a good example of discrimination</a:t>
            </a:r>
            <a:r>
              <a:rPr lang="en-US" dirty="0" smtClean="0"/>
              <a:t>.</a:t>
            </a:r>
          </a:p>
          <a:p>
            <a:endParaRPr lang="en-US" i="1" dirty="0" smtClean="0"/>
          </a:p>
          <a:p>
            <a:r>
              <a:rPr lang="en-US" i="0" dirty="0" smtClean="0"/>
              <a:t>[DREAMWORKS SKG / MASI, FRANK / Album/</a:t>
            </a:r>
            <a:r>
              <a:rPr lang="en-US" i="0" dirty="0" err="1" smtClean="0"/>
              <a:t>Newscom</a:t>
            </a:r>
            <a:r>
              <a:rPr lang="en-US" i="0" dirty="0" smtClean="0"/>
              <a:t>]</a:t>
            </a:r>
            <a:endParaRPr lang="en-US" i="0" dirty="0"/>
          </a:p>
        </p:txBody>
      </p:sp>
      <p:sp>
        <p:nvSpPr>
          <p:cNvPr id="50179"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prstTxWarp prst="textNoShape">
              <a:avLst/>
            </a:prstTxWarp>
          </a:bodyPr>
          <a:lstStyle/>
          <a:p>
            <a:pPr eaLnBrk="1" hangingPunct="1"/>
            <a:fld id="{D32FA4E0-0152-2A4B-BDA0-ED9F53DB8A51}" type="slidenum">
              <a:rPr lang="en-US">
                <a:latin typeface="Arial" pitchFamily="-107" charset="0"/>
              </a:rPr>
              <a:pPr eaLnBrk="1" hangingPunct="1"/>
              <a:t>20</a:t>
            </a:fld>
            <a:endParaRPr lang="en-US">
              <a:latin typeface="Arial" pitchFamily="-107"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p>
          <a:p>
            <a:endParaRPr lang="en-US" dirty="0"/>
          </a:p>
          <a:p>
            <a:r>
              <a:rPr lang="en-US" dirty="0"/>
              <a:t>In this scenario:</a:t>
            </a:r>
          </a:p>
          <a:p>
            <a:pPr marL="171450" indent="-171450">
              <a:buFont typeface="Arial" charset="0"/>
              <a:buChar char="•"/>
            </a:pPr>
            <a:r>
              <a:rPr lang="en-US" dirty="0"/>
              <a:t>Small number of engineering jobs; large number of secretarial job</a:t>
            </a:r>
          </a:p>
          <a:p>
            <a:pPr marL="171450" indent="-171450">
              <a:buFont typeface="Arial" charset="0"/>
              <a:buChar char="•"/>
            </a:pPr>
            <a:r>
              <a:rPr lang="en-US" dirty="0"/>
              <a:t>Men and women have the same skills, are equally proficient at both jobs, and similar tastes</a:t>
            </a:r>
          </a:p>
          <a:p>
            <a:pPr marL="171450" indent="-171450">
              <a:buFont typeface="Arial" charset="0"/>
              <a:buChar char="•"/>
            </a:pPr>
            <a:r>
              <a:rPr lang="en-US" dirty="0"/>
              <a:t>Wages for both jobs should be the same</a:t>
            </a:r>
          </a:p>
          <a:p>
            <a:pPr marL="628650" lvl="1" indent="-171450">
              <a:buFont typeface="Arial" charset="0"/>
              <a:buChar char="•"/>
            </a:pPr>
            <a:r>
              <a:rPr lang="en-US" dirty="0"/>
              <a:t>If not, people would leave the lower wage job and enter the higher wage job.</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a:lstStyle/>
          <a:p>
            <a:r>
              <a:rPr lang="en-US" b="1" i="1" dirty="0"/>
              <a:t>Lecture notes:</a:t>
            </a:r>
          </a:p>
          <a:p>
            <a:r>
              <a:rPr lang="en-US" dirty="0"/>
              <a:t>You may often think of these jobs in stereotypical fashion, but the data really shows that there are certain jobs with very few men. You may note that the jobs listed have relatively lower salaries than jobs you may think of as male-dominated (engineer, computer scientist).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a:lstStyle/>
          <a:p>
            <a:r>
              <a:rPr lang="en-US" b="1" i="1" dirty="0"/>
              <a:t>Lecture notes:</a:t>
            </a:r>
          </a:p>
          <a:p>
            <a:r>
              <a:rPr lang="en-US" dirty="0"/>
              <a:t>Although the 18% figure that is floating around is not accurate, we do still see discrimination that should not be discredited.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p>
          <a:p>
            <a:endParaRPr lang="en-US" dirty="0"/>
          </a:p>
          <a:p>
            <a:r>
              <a:rPr lang="en-US" dirty="0"/>
              <a:t>So far, we’ve looked at two reasons that explain wage differences: </a:t>
            </a:r>
          </a:p>
          <a:p>
            <a:pPr marL="171450" indent="-171450">
              <a:buFont typeface="Arial" charset="0"/>
              <a:buChar char="•"/>
            </a:pPr>
            <a:r>
              <a:rPr lang="en-US" dirty="0"/>
              <a:t>Non-wage determinants and </a:t>
            </a:r>
          </a:p>
          <a:p>
            <a:pPr marL="171450" indent="-171450">
              <a:buFont typeface="Arial" charset="0"/>
              <a:buChar char="•"/>
            </a:pPr>
            <a:r>
              <a:rPr lang="en-US" dirty="0"/>
              <a:t>Wage discrimination.</a:t>
            </a:r>
          </a:p>
          <a:p>
            <a:endParaRPr lang="en-US" b="1" dirty="0"/>
          </a:p>
          <a:p>
            <a:r>
              <a:rPr lang="en-US" sz="2800" dirty="0">
                <a:latin typeface="Arial" pitchFamily="-107" charset="0"/>
              </a:rPr>
              <a:t>Professional athletes:</a:t>
            </a:r>
          </a:p>
          <a:p>
            <a:pPr marL="457200" indent="-457200">
              <a:buFont typeface="Arial" charset="0"/>
              <a:buChar char="•"/>
            </a:pPr>
            <a:r>
              <a:rPr lang="en-US" sz="2800" dirty="0">
                <a:latin typeface="Arial" pitchFamily="-107" charset="0"/>
                <a:ea typeface="Arial" pitchFamily="-107" charset="0"/>
                <a:cs typeface="Arial" pitchFamily="-107" charset="0"/>
              </a:rPr>
              <a:t>Major leaguers earn much more than minor leaguers, even though playing abilities are often not that much different.</a:t>
            </a:r>
          </a:p>
          <a:p>
            <a:pPr marL="457200" indent="-457200">
              <a:buFont typeface="Arial" charset="0"/>
              <a:buChar char="•"/>
            </a:pPr>
            <a:r>
              <a:rPr lang="en-US" sz="2800" dirty="0">
                <a:latin typeface="Arial" pitchFamily="-107" charset="0"/>
                <a:ea typeface="Arial" pitchFamily="-107" charset="0"/>
                <a:cs typeface="Arial" pitchFamily="-107" charset="0"/>
              </a:rPr>
              <a:t>2015: Clayton Kershaw earned $31.5 million; 8 times the average baseball salary of $4 million. </a:t>
            </a:r>
          </a:p>
          <a:p>
            <a:endParaRPr lang="en-US" sz="2800" dirty="0">
              <a:latin typeface="Arial" pitchFamily="-107" charset="0"/>
              <a:ea typeface="Arial" pitchFamily="-107" charset="0"/>
              <a:cs typeface="Arial" pitchFamily="-107" charset="0"/>
            </a:endParaRPr>
          </a:p>
          <a:p>
            <a:r>
              <a:rPr lang="en-US" sz="2800" dirty="0">
                <a:latin typeface="Arial" pitchFamily="-107" charset="0"/>
                <a:ea typeface="Arial" pitchFamily="-107" charset="0"/>
                <a:cs typeface="Arial" pitchFamily="-107" charset="0"/>
              </a:rPr>
              <a:t>CEOs:</a:t>
            </a:r>
            <a:endParaRPr lang="en-US" dirty="0"/>
          </a:p>
          <a:p>
            <a:pPr marL="171450" indent="-171450">
              <a:buFont typeface="Arial" charset="0"/>
              <a:buChar char="•"/>
            </a:pPr>
            <a:r>
              <a:rPr lang="en-US" dirty="0"/>
              <a:t>1975: 35 times the salary of the average American worker</a:t>
            </a:r>
          </a:p>
          <a:p>
            <a:pPr marL="171450" indent="-171450">
              <a:buFont typeface="Arial" charset="0"/>
              <a:buChar char="•"/>
            </a:pPr>
            <a:r>
              <a:rPr lang="en-US" dirty="0"/>
              <a:t>1990: 150 times</a:t>
            </a:r>
          </a:p>
          <a:p>
            <a:pPr marL="171450" indent="-171450">
              <a:buFont typeface="Arial" charset="0"/>
              <a:buChar char="•"/>
            </a:pPr>
            <a:r>
              <a:rPr lang="en-US" dirty="0"/>
              <a:t>Today: Some CEO salaries are more than 500 times greater than that of the average worker.</a:t>
            </a:r>
          </a:p>
          <a:p>
            <a:endParaRPr lang="en-US" dirty="0"/>
          </a:p>
          <a:p>
            <a:r>
              <a:rPr lang="en-US" dirty="0"/>
              <a:t>The winner-take-all effect creates incentives that encourage supremely talented workers to maximize their abilities, and that may be a good thing.</a:t>
            </a:r>
          </a:p>
          <a:p>
            <a:endParaRPr lang="en-US" dirty="0"/>
          </a:p>
          <a:p>
            <a:r>
              <a:rPr lang="en-US" i="1" dirty="0"/>
              <a:t>Regarding the photo on the slide: </a:t>
            </a:r>
            <a:r>
              <a:rPr lang="en-US" sz="2000" dirty="0">
                <a:latin typeface="Arial" pitchFamily="-107" charset="0"/>
                <a:ea typeface="ヒラギノ角ゴ Pro W3" pitchFamily="-107" charset="-128"/>
                <a:cs typeface="Arial" pitchFamily="-107" charset="0"/>
              </a:rPr>
              <a:t>Alex Rodriguez earns 10 times what the average MLB player earns, but is not 10 times better</a:t>
            </a:r>
          </a:p>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a:lstStyle/>
          <a:p>
            <a:r>
              <a:rPr lang="en-US" b="1" i="1"/>
              <a:t>Clicker question:</a:t>
            </a:r>
          </a:p>
          <a:p>
            <a:r>
              <a:rPr lang="en-US"/>
              <a:t>Correct answer: C, Workers in dangerous jobs will tend to receive higher pay.</a:t>
            </a:r>
          </a:p>
          <a:p>
            <a:endParaRPr lang="en-US"/>
          </a:p>
          <a:p>
            <a:r>
              <a:rPr lang="en-US"/>
              <a:t>A compensating wage differential is extra income that must be paid to perform a job. This type of job that requires the extra pay is usually dangerous or unpleasant.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Clicker question:</a:t>
            </a:r>
          </a:p>
          <a:p>
            <a:r>
              <a:rPr lang="en-US" dirty="0"/>
              <a:t>Correct answer: A, Firms are using more capital and relocating to avoid higher union labor costs.</a:t>
            </a:r>
          </a:p>
          <a:p>
            <a:endParaRPr lang="en-US" dirty="0"/>
          </a:p>
          <a:p>
            <a:pPr marL="171450" indent="-171450">
              <a:buFont typeface="Arial" charset="0"/>
              <a:buChar char="•"/>
            </a:pPr>
            <a:r>
              <a:rPr lang="en-US" dirty="0"/>
              <a:t>Unions increase the costs of labor.  </a:t>
            </a:r>
          </a:p>
          <a:p>
            <a:pPr marL="171450" indent="-171450">
              <a:buFont typeface="Arial" charset="0"/>
              <a:buChar char="•"/>
            </a:pPr>
            <a:r>
              <a:rPr lang="en-US" dirty="0"/>
              <a:t>Firms respond by looking for cheaper substitutes.  </a:t>
            </a:r>
          </a:p>
          <a:p>
            <a:pPr marL="171450" indent="-171450">
              <a:buFont typeface="Arial" charset="0"/>
              <a:buChar char="•"/>
            </a:pPr>
            <a:r>
              <a:rPr lang="en-US" dirty="0"/>
              <a:t>Competition from the private sector has also decreased union prevalence.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a:lstStyle/>
          <a:p>
            <a:r>
              <a:rPr lang="en-US" b="1" i="1"/>
              <a:t>Clicker question:</a:t>
            </a:r>
          </a:p>
          <a:p>
            <a:r>
              <a:rPr lang="en-US"/>
              <a:t>Correct answer: B, Economics shows that some of the gender wage gap is caused by nondiscrimination factors.</a:t>
            </a:r>
          </a:p>
          <a:p>
            <a:endParaRPr lang="en-US"/>
          </a:p>
          <a:p>
            <a:r>
              <a:rPr lang="en-US"/>
              <a:t>Some of the gender wage gap is unexplained by models and perhaps could be due to discrimination. However, much of it is associated with job differences and how much time is taken off from work.</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tip:</a:t>
            </a:r>
          </a:p>
          <a:p>
            <a:endParaRPr lang="en-US" b="1" i="1" dirty="0"/>
          </a:p>
          <a:p>
            <a:r>
              <a:rPr lang="en-US" dirty="0"/>
              <a:t>In this section:</a:t>
            </a:r>
          </a:p>
          <a:p>
            <a:pPr marL="171450" indent="-171450">
              <a:buFont typeface="Arial" charset="0"/>
              <a:buChar char="•"/>
            </a:pPr>
            <a:r>
              <a:rPr lang="en-US" dirty="0"/>
              <a:t>First, we examine why income inequality exists. </a:t>
            </a:r>
          </a:p>
          <a:p>
            <a:pPr marL="171450" indent="-171450">
              <a:buFont typeface="Arial" charset="0"/>
              <a:buChar char="•"/>
            </a:pPr>
            <a:r>
              <a:rPr lang="en-US" dirty="0"/>
              <a:t>Second, how it inequality is measured</a:t>
            </a:r>
          </a:p>
          <a:p>
            <a:pPr marL="171450" indent="-171450">
              <a:buFont typeface="Arial" charset="0"/>
              <a:buChar char="•"/>
            </a:pPr>
            <a:r>
              <a:rPr lang="en-US" dirty="0"/>
              <a:t>Third, we discuss income mobility</a:t>
            </a:r>
          </a:p>
          <a:p>
            <a:pPr>
              <a:buFontTx/>
              <a:buChar char="•"/>
            </a:pPr>
            <a:endParaRPr lang="en-US" dirty="0"/>
          </a:p>
          <a:p>
            <a:r>
              <a:rPr lang="en-US" dirty="0"/>
              <a:t>Ask students why wages would be the same if the three conditions held.</a:t>
            </a:r>
          </a:p>
          <a:p>
            <a:pPr marL="171450" indent="-171450">
              <a:buFont typeface="Arial" charset="0"/>
              <a:buChar char="•"/>
            </a:pPr>
            <a:r>
              <a:rPr lang="en-US" dirty="0"/>
              <a:t>Suppose the wages of economists were higher than the wages of art historians. What would happen?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tip:</a:t>
            </a:r>
          </a:p>
          <a:p>
            <a:endParaRPr lang="en-US" dirty="0"/>
          </a:p>
          <a:p>
            <a:r>
              <a:rPr lang="en-US" dirty="0"/>
              <a:t>Most of these are fairly obvious so students should not have much problem understanding this. However, you could note:</a:t>
            </a:r>
          </a:p>
          <a:p>
            <a:pPr marL="171450" indent="-171450">
              <a:buFont typeface="Arial" charset="0"/>
              <a:buChar char="•"/>
            </a:pPr>
            <a:r>
              <a:rPr lang="en-US" dirty="0"/>
              <a:t>Wealth may contribute to income inequality since those who come from wealthier families have greater opportunity to acquire more education and human capital, which leads to higher paying job.</a:t>
            </a:r>
          </a:p>
          <a:p>
            <a:endParaRPr lang="en-US" dirty="0"/>
          </a:p>
          <a:p>
            <a:r>
              <a:rPr lang="en-US" dirty="0"/>
              <a:t>Corruption is discussed in more detail on next slide.</a:t>
            </a:r>
          </a:p>
          <a:p>
            <a:endParaRPr lang="en-US" dirty="0"/>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a:lstStyle/>
          <a:p>
            <a:pPr marL="171450" indent="-171450"/>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tip:</a:t>
            </a:r>
          </a:p>
          <a:p>
            <a:endParaRPr lang="en-US" dirty="0"/>
          </a:p>
          <a:p>
            <a:r>
              <a:rPr lang="en-US" dirty="0"/>
              <a:t>The textbook relates this more to less developed economies, but you could also relate corruption to crony capitalism in this country.</a:t>
            </a:r>
          </a:p>
          <a:p>
            <a:pPr marL="171450" indent="-171450">
              <a:buFont typeface="Arial" charset="0"/>
              <a:buChar char="•"/>
            </a:pPr>
            <a:r>
              <a:rPr lang="en-US" dirty="0"/>
              <a:t>Discuss the importance of trust and the rule of law in a well functioning economic system.</a:t>
            </a:r>
          </a:p>
          <a:p>
            <a:pPr marL="171450" indent="-171450">
              <a:buFont typeface="Arial" charset="0"/>
              <a:buChar char="•"/>
            </a:pPr>
            <a:r>
              <a:rPr lang="en-US" dirty="0"/>
              <a:t>For example, besides working hard and being innovative, you may need to bribe public officials to get business permits, “protection”.</a:t>
            </a:r>
          </a:p>
          <a:p>
            <a:endParaRPr lang="en-US" dirty="0"/>
          </a:p>
          <a:p>
            <a:r>
              <a:rPr lang="en-US" i="1" dirty="0"/>
              <a:t>Regarding the photo of zero rupees on the slide:</a:t>
            </a:r>
          </a:p>
          <a:p>
            <a:pPr marL="171450" indent="-171450">
              <a:buFont typeface="Arial" charset="0"/>
              <a:buChar char="•"/>
            </a:pPr>
            <a:r>
              <a:rPr lang="en-US" dirty="0"/>
              <a:t>Corruption is pretty bad in India.  </a:t>
            </a:r>
          </a:p>
          <a:p>
            <a:pPr marL="171450" indent="-171450">
              <a:buFont typeface="Arial" charset="0"/>
              <a:buChar char="•"/>
            </a:pPr>
            <a:r>
              <a:rPr lang="en-US" dirty="0"/>
              <a:t>An organization named 5</a:t>
            </a:r>
            <a:r>
              <a:rPr lang="en-US" baseline="30000" dirty="0"/>
              <a:t>th</a:t>
            </a:r>
            <a:r>
              <a:rPr lang="en-US" dirty="0"/>
              <a:t> pillar has presented a unique way to turn down bribes.  </a:t>
            </a:r>
          </a:p>
          <a:p>
            <a:pPr marL="171450" indent="-171450">
              <a:buFont typeface="Arial" charset="0"/>
              <a:buChar char="•"/>
            </a:pPr>
            <a:r>
              <a:rPr lang="en-US" dirty="0"/>
              <a:t>The organization has created zero rupee notes. The notes are a way to signal that you are not willing to participate in bribery.  </a:t>
            </a:r>
          </a:p>
          <a:p>
            <a:pPr marL="171450" indent="-171450">
              <a:buFont typeface="Arial" charset="0"/>
              <a:buChar char="•"/>
            </a:pPr>
            <a:r>
              <a:rPr lang="en-US" dirty="0"/>
              <a:t>In addition, the organization reports bribery to authorities, so people brave enough to stand up to bribery know they are not alone in the fight against corruption</a:t>
            </a:r>
            <a:r>
              <a:rPr lang="en-US" dirty="0" smtClean="0"/>
              <a:t>.</a:t>
            </a:r>
          </a:p>
          <a:p>
            <a:pPr marL="0" indent="0">
              <a:buFont typeface="Arial" charset="0"/>
              <a:buNone/>
            </a:pPr>
            <a:endParaRPr lang="en-US" dirty="0" smtClean="0"/>
          </a:p>
          <a:p>
            <a:pPr marL="0" indent="0">
              <a:buFont typeface="Arial" charset="0"/>
              <a:buNone/>
            </a:pPr>
            <a:r>
              <a:rPr lang="en-US" dirty="0" smtClean="0"/>
              <a:t>[5th Pillar (a citizens coalition against corruption), www.5thpillar.org; Pg. 486: </a:t>
            </a:r>
            <a:r>
              <a:rPr lang="en-US" dirty="0" err="1" smtClean="0"/>
              <a:t>nilgun</a:t>
            </a:r>
            <a:r>
              <a:rPr lang="en-US" dirty="0" smtClean="0"/>
              <a:t> </a:t>
            </a:r>
            <a:r>
              <a:rPr lang="en-US" dirty="0" err="1" smtClean="0"/>
              <a:t>bostanci</a:t>
            </a:r>
            <a:r>
              <a:rPr lang="en-US" dirty="0" smtClean="0"/>
              <a:t> /</a:t>
            </a:r>
            <a:r>
              <a:rPr lang="en-US" dirty="0" err="1" smtClean="0"/>
              <a:t>iStockphoto.com</a:t>
            </a:r>
            <a:r>
              <a:rPr lang="en-US" dirty="0" smtClean="0"/>
              <a:t>;]</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Image: </a:t>
            </a:r>
            <a:r>
              <a:rPr lang="en-US" dirty="0"/>
              <a:t>Figure 15.1</a:t>
            </a:r>
          </a:p>
          <a:p>
            <a:endParaRPr lang="en-US" dirty="0"/>
          </a:p>
          <a:p>
            <a:r>
              <a:rPr lang="en-US" b="1" i="1" dirty="0"/>
              <a:t>Lecture tip:</a:t>
            </a:r>
          </a:p>
          <a:p>
            <a:endParaRPr lang="en-US" b="1" i="1" dirty="0"/>
          </a:p>
          <a:p>
            <a:r>
              <a:rPr lang="en-US" dirty="0"/>
              <a:t>Go over each part of the pie chart on the slide with students.</a:t>
            </a:r>
          </a:p>
          <a:p>
            <a:pPr marL="171450" indent="-171450">
              <a:buFont typeface="Arial" charset="0"/>
              <a:buChar char="•"/>
            </a:pPr>
            <a:r>
              <a:rPr lang="en-US" dirty="0" smtClean="0"/>
              <a:t>Explain </a:t>
            </a:r>
            <a:r>
              <a:rPr lang="en-US" dirty="0"/>
              <a:t>the </a:t>
            </a:r>
            <a:r>
              <a:rPr lang="en-US" i="1" dirty="0"/>
              <a:t>income inequality ratio </a:t>
            </a:r>
            <a:r>
              <a:rPr lang="en-US" dirty="0"/>
              <a:t>= Top Fifth’s income share / Bottom Fifth’s income share = 51.1 / 3.2 = 16</a:t>
            </a:r>
          </a:p>
          <a:p>
            <a:pPr marL="171450" indent="-171450">
              <a:buFont typeface="Arial" charset="0"/>
              <a:buChar char="•"/>
            </a:pPr>
            <a:r>
              <a:rPr lang="en-US" dirty="0"/>
              <a:t>Households in the top fifth have approximately 16 times the income of those in the bottom fifth.</a:t>
            </a:r>
            <a:endParaRPr lang="en-US" b="1"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p>
          <a:p>
            <a:endParaRPr lang="en-US" b="1" i="1" dirty="0"/>
          </a:p>
          <a:p>
            <a:r>
              <a:rPr lang="en-US" dirty="0"/>
              <a:t>The table on the slide shows the income inequality ratio </a:t>
            </a:r>
            <a:r>
              <a:rPr lang="en-US" i="1" dirty="0"/>
              <a:t>after taxes </a:t>
            </a:r>
            <a:r>
              <a:rPr lang="en-US" dirty="0"/>
              <a:t>for a number of countries.</a:t>
            </a:r>
          </a:p>
          <a:p>
            <a:pPr marL="171450" indent="-171450">
              <a:buFont typeface="Arial" charset="0"/>
              <a:buChar char="•"/>
            </a:pPr>
            <a:r>
              <a:rPr lang="en-US" dirty="0"/>
              <a:t>In general, there is less income inequality in developed economies.</a:t>
            </a:r>
          </a:p>
          <a:p>
            <a:pPr marL="171450" indent="-171450">
              <a:buFont typeface="Arial" charset="0"/>
              <a:buChar char="•"/>
            </a:pPr>
            <a:r>
              <a:rPr lang="en-US" dirty="0"/>
              <a:t>After adjusting for taxes, the inequality ratio is less (10) but still the highest of the developed economies.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p>
          <a:p>
            <a:endParaRPr lang="en-US" b="1" i="1" dirty="0"/>
          </a:p>
          <a:p>
            <a:pPr marL="171450" indent="-171450">
              <a:buFont typeface="Arial" charset="0"/>
              <a:buChar char="•"/>
            </a:pPr>
            <a:r>
              <a:rPr lang="en-US" i="1" dirty="0"/>
              <a:t>Poverty rate </a:t>
            </a:r>
            <a:r>
              <a:rPr lang="en-US" dirty="0"/>
              <a:t>is the percentage of the population whose income is below the poverty threshold.</a:t>
            </a:r>
          </a:p>
          <a:p>
            <a:pPr marL="171450" indent="-171450">
              <a:buFont typeface="Arial" charset="0"/>
              <a:buChar char="•"/>
            </a:pPr>
            <a:r>
              <a:rPr lang="en-US" i="1" dirty="0"/>
              <a:t>Poverty threshold </a:t>
            </a:r>
            <a:r>
              <a:rPr lang="en-US" dirty="0"/>
              <a:t>is the income level below which a person or family is considered impoverished.</a:t>
            </a:r>
          </a:p>
          <a:p>
            <a:endParaRPr lang="en-US" dirty="0"/>
          </a:p>
          <a:p>
            <a:r>
              <a:rPr lang="en-US" dirty="0"/>
              <a:t>Poverty rates across developed economies not high enough to explain differences in income inequality ratio.</a:t>
            </a:r>
          </a:p>
          <a:p>
            <a:endParaRPr lang="en-US" dirty="0"/>
          </a:p>
          <a:p>
            <a:r>
              <a:rPr lang="en-US" dirty="0"/>
              <a:t>The U.S. has a higher income inequality ratio since the are more high income earners. </a:t>
            </a:r>
          </a:p>
          <a:p>
            <a:pPr marL="171450" indent="-171450">
              <a:buFont typeface="Arial" charset="0"/>
              <a:buChar char="•"/>
            </a:pPr>
            <a:r>
              <a:rPr lang="en-US" dirty="0"/>
              <a:t>One could also argue that tax rates for high income earners are less in the U.S., which would contribute to a higher ratio.</a:t>
            </a:r>
          </a:p>
          <a:p>
            <a:endParaRPr lang="en-US" dirty="0"/>
          </a:p>
          <a:p>
            <a:r>
              <a:rPr lang="en-US" dirty="0"/>
              <a:t>On lesser developed economies: One could also argue that there is a higher level of corruption in these countries. </a:t>
            </a:r>
          </a:p>
          <a:p>
            <a:pPr marL="171450" indent="-171450">
              <a:buFont typeface="Arial" charset="0"/>
              <a:buChar char="•"/>
            </a:pPr>
            <a:r>
              <a:rPr lang="en-US" dirty="0"/>
              <a:t>Therefore, the top group is able to extract more income from the lower group.</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a:lstStyle/>
          <a:p>
            <a:r>
              <a:rPr lang="en-US" b="1" i="1"/>
              <a:t>Image: </a:t>
            </a:r>
            <a:r>
              <a:rPr lang="en-US"/>
              <a:t>Figure 15.2</a:t>
            </a:r>
            <a:endParaRPr lang="en-US" b="1" i="1"/>
          </a:p>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Image: </a:t>
            </a:r>
            <a:r>
              <a:rPr lang="en-US" dirty="0"/>
              <a:t>Animated</a:t>
            </a:r>
            <a:r>
              <a:rPr lang="en-US" b="1" i="1" dirty="0"/>
              <a:t> </a:t>
            </a:r>
            <a:r>
              <a:rPr lang="en-US" dirty="0"/>
              <a:t>Figure 15.3</a:t>
            </a:r>
          </a:p>
          <a:p>
            <a:endParaRPr lang="en-US" dirty="0"/>
          </a:p>
          <a:p>
            <a:r>
              <a:rPr lang="en-US" b="1" i="1" dirty="0"/>
              <a:t>Lecture notes:</a:t>
            </a:r>
          </a:p>
          <a:p>
            <a:endParaRPr lang="en-US" dirty="0"/>
          </a:p>
          <a:p>
            <a:pPr marL="171450" indent="-171450">
              <a:buFont typeface="Arial" charset="0"/>
              <a:buChar char="•"/>
            </a:pPr>
            <a:r>
              <a:rPr lang="en-US" i="1" dirty="0"/>
              <a:t>Lorenz curve </a:t>
            </a:r>
            <a:r>
              <a:rPr lang="en-US" dirty="0"/>
              <a:t>is a visual representation of the Gini index.</a:t>
            </a:r>
          </a:p>
          <a:p>
            <a:pPr marL="171450" indent="-171450">
              <a:buFont typeface="Arial" charset="0"/>
              <a:buChar char="•"/>
            </a:pPr>
            <a:r>
              <a:rPr lang="en-US" dirty="0"/>
              <a:t>The green line and the orange curve tell you the </a:t>
            </a:r>
            <a:r>
              <a:rPr lang="en-US" i="1" dirty="0"/>
              <a:t>cumulative</a:t>
            </a:r>
            <a:r>
              <a:rPr lang="en-US" dirty="0"/>
              <a:t> percentage of income going to a percentage of the population.</a:t>
            </a:r>
          </a:p>
          <a:p>
            <a:pPr>
              <a:buFontTx/>
              <a:buChar char="•"/>
            </a:pPr>
            <a:endParaRPr lang="en-US" dirty="0"/>
          </a:p>
          <a:p>
            <a:r>
              <a:rPr lang="en-US" dirty="0"/>
              <a:t>First click: </a:t>
            </a:r>
          </a:p>
          <a:p>
            <a:pPr marL="171450" indent="-171450">
              <a:buFont typeface="Arial" charset="0"/>
              <a:buChar char="•"/>
            </a:pPr>
            <a:r>
              <a:rPr lang="en-US" dirty="0"/>
              <a:t>Draws a line from 20% population and labels percentage of income.</a:t>
            </a:r>
          </a:p>
          <a:p>
            <a:pPr marL="171450" indent="-171450">
              <a:buFont typeface="Arial" charset="0"/>
              <a:buChar char="•"/>
            </a:pPr>
            <a:r>
              <a:rPr lang="en-US" dirty="0"/>
              <a:t>Green line: This says that 20% of total income goes to the bottom 20% of the population.</a:t>
            </a:r>
          </a:p>
          <a:p>
            <a:pPr marL="171450" indent="-171450">
              <a:buFont typeface="Arial" charset="0"/>
              <a:buChar char="•"/>
            </a:pPr>
            <a:r>
              <a:rPr lang="en-US" dirty="0"/>
              <a:t>Orange line: This says that 2% of total income goes to the bottom 20% of the population.</a:t>
            </a:r>
          </a:p>
          <a:p>
            <a:r>
              <a:rPr lang="en-US" dirty="0"/>
              <a:t>Second click: </a:t>
            </a:r>
          </a:p>
          <a:p>
            <a:pPr marL="171450" indent="-171450">
              <a:buFont typeface="Arial" charset="0"/>
              <a:buChar char="•"/>
            </a:pPr>
            <a:r>
              <a:rPr lang="en-US" dirty="0"/>
              <a:t>Draws a line from 60% population and labels percentage of income.</a:t>
            </a:r>
          </a:p>
          <a:p>
            <a:pPr marL="171450" indent="-171450">
              <a:buFont typeface="Arial" charset="0"/>
              <a:buChar char="•"/>
            </a:pPr>
            <a:r>
              <a:rPr lang="en-US" dirty="0"/>
              <a:t>Green line: This says that 60% of total income goes to the bottom 60% of the population.</a:t>
            </a:r>
          </a:p>
          <a:p>
            <a:pPr marL="171450" indent="-171450">
              <a:buFont typeface="Arial" charset="0"/>
              <a:buChar char="•"/>
            </a:pPr>
            <a:r>
              <a:rPr lang="en-US" dirty="0"/>
              <a:t>Orange line: This says that 20% of total income goes to the bottom 60% of the population.</a:t>
            </a:r>
          </a:p>
          <a:p>
            <a:pPr>
              <a:buFontTx/>
              <a:buChar char="•"/>
            </a:pPr>
            <a:endParaRPr lang="en-US" dirty="0"/>
          </a:p>
          <a:p>
            <a:r>
              <a:rPr lang="en-US" dirty="0"/>
              <a:t>So, the green line is the Lorenz curve is there is equal income distribution.</a:t>
            </a:r>
          </a:p>
          <a:p>
            <a:endParaRPr lang="en-US" dirty="0"/>
          </a:p>
          <a:p>
            <a:r>
              <a:rPr lang="en-US" dirty="0"/>
              <a:t>As the “curve” bends down, and to the right, income inequality increases.</a:t>
            </a:r>
          </a:p>
          <a:p>
            <a:endParaRPr lang="en-US" dirty="0"/>
          </a:p>
          <a:p>
            <a:r>
              <a:rPr lang="en-US" dirty="0"/>
              <a:t>Area A represents the amount of income </a:t>
            </a:r>
            <a:r>
              <a:rPr lang="en-US" i="1" dirty="0"/>
              <a:t>inequality</a:t>
            </a:r>
            <a:r>
              <a:rPr lang="en-US" dirty="0"/>
              <a:t>, and Area B represents the amount of income </a:t>
            </a:r>
            <a:r>
              <a:rPr lang="en-US" i="1" dirty="0"/>
              <a:t>equality</a:t>
            </a:r>
            <a:r>
              <a:rPr lang="en-US" dirty="0"/>
              <a:t>.</a:t>
            </a:r>
          </a:p>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Image: </a:t>
            </a:r>
            <a:r>
              <a:rPr lang="en-US" dirty="0"/>
              <a:t>Figure 15.4</a:t>
            </a:r>
          </a:p>
          <a:p>
            <a:endParaRPr lang="en-US" dirty="0"/>
          </a:p>
          <a:p>
            <a:r>
              <a:rPr lang="en-US" b="1" i="1" dirty="0"/>
              <a:t>Lecture notes:</a:t>
            </a:r>
            <a:endParaRPr lang="en-US" dirty="0"/>
          </a:p>
          <a:p>
            <a:pPr marL="171450" indent="-171450">
              <a:buFont typeface="Arial" charset="0"/>
              <a:buChar char="•"/>
            </a:pPr>
            <a:r>
              <a:rPr lang="en-US" dirty="0"/>
              <a:t>Over time income inequality in the U.S. has risen.</a:t>
            </a:r>
          </a:p>
          <a:p>
            <a:pPr marL="171450" indent="-171450">
              <a:buFont typeface="Arial" charset="0"/>
              <a:buChar char="•"/>
            </a:pPr>
            <a:r>
              <a:rPr lang="en-US" dirty="0"/>
              <a:t>Gini index = 39 in 1968, and 44 in 2010.</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p>
          <a:p>
            <a:endParaRPr lang="en-US" b="1" i="1" dirty="0"/>
          </a:p>
          <a:p>
            <a:pPr marL="171450" indent="-171450">
              <a:buFont typeface="Arial" charset="0"/>
              <a:buChar char="•"/>
            </a:pPr>
            <a:r>
              <a:rPr lang="en-US" i="1" dirty="0"/>
              <a:t>In-kind transfers: </a:t>
            </a:r>
            <a:r>
              <a:rPr lang="en-US" dirty="0"/>
              <a:t>Transfers (mostly to the poor) in the form of goods and services instead of cash.</a:t>
            </a:r>
          </a:p>
          <a:p>
            <a:pPr marL="171450" indent="-171450">
              <a:buFont typeface="Arial" charset="0"/>
              <a:buChar char="•"/>
            </a:pPr>
            <a:r>
              <a:rPr lang="en-US" i="1" dirty="0"/>
              <a:t>Underground economies: </a:t>
            </a:r>
            <a:r>
              <a:rPr lang="en-US" dirty="0"/>
              <a:t>Consist of markets in which goods or services are traded illegally. </a:t>
            </a:r>
          </a:p>
          <a:p>
            <a:pPr marL="628650" lvl="1" indent="-171450">
              <a:buFont typeface="Arial" charset="0"/>
              <a:buChar char="•"/>
            </a:pPr>
            <a:r>
              <a:rPr lang="en-US" dirty="0"/>
              <a:t>Has larger effect on measurement of income inequality in less developed economies since they have larger underground economies.</a:t>
            </a:r>
          </a:p>
          <a:p>
            <a:pPr marL="171450" indent="-171450">
              <a:buFont typeface="Arial" charset="0"/>
              <a:buChar char="•"/>
            </a:pPr>
            <a:r>
              <a:rPr lang="en-US" i="1" dirty="0"/>
              <a:t>Household production: </a:t>
            </a:r>
            <a:r>
              <a:rPr lang="en-US" dirty="0"/>
              <a:t>Cooking own meals, mowing lawn etc.</a:t>
            </a:r>
            <a:endParaRPr lang="en-US" b="1" i="1"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a:lstStyle/>
          <a:p>
            <a:r>
              <a:rPr lang="en-US" b="1" i="1" dirty="0"/>
              <a:t>Lecture notes:</a:t>
            </a:r>
          </a:p>
          <a:p>
            <a:r>
              <a:rPr lang="en-US" dirty="0" smtClean="0"/>
              <a:t>On </a:t>
            </a:r>
            <a:r>
              <a:rPr lang="en-US" dirty="0"/>
              <a:t>well-being: Other factors influence happiness besides income: leisure, less crime, social networks etc.</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n-US" b="1" i="1" dirty="0"/>
              <a:t>Lecture notes:</a:t>
            </a:r>
          </a:p>
          <a:p>
            <a:endParaRPr lang="en-US" dirty="0"/>
          </a:p>
          <a:p>
            <a:pPr marL="171450" indent="-171450">
              <a:buFont typeface="Arial" charset="0"/>
              <a:buChar char="•"/>
            </a:pPr>
            <a:r>
              <a:rPr lang="en-US" dirty="0"/>
              <a:t>In the previous chapter, we saw that the forces of supply and demand explain a large part of wage differences.</a:t>
            </a:r>
          </a:p>
          <a:p>
            <a:pPr marL="171450" indent="-171450">
              <a:buFont typeface="Arial" charset="0"/>
              <a:buChar char="•"/>
            </a:pPr>
            <a:r>
              <a:rPr lang="en-US" dirty="0"/>
              <a:t>Now want to focus on other factors that can explain wage differences.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p>
          <a:p>
            <a:endParaRPr lang="en-US" dirty="0"/>
          </a:p>
          <a:p>
            <a:r>
              <a:rPr lang="en-US" dirty="0"/>
              <a:t>The greater the degree of income mobility, the less income inequality over time.</a:t>
            </a:r>
          </a:p>
          <a:p>
            <a:pPr>
              <a:buFontTx/>
              <a:buChar char="•"/>
            </a:pPr>
            <a:endParaRPr lang="en-US" dirty="0"/>
          </a:p>
          <a:p>
            <a:r>
              <a:rPr lang="en-US" dirty="0"/>
              <a:t>Emphasize to students that income mobility is a </a:t>
            </a:r>
            <a:r>
              <a:rPr lang="en-US" i="1" dirty="0"/>
              <a:t>very good</a:t>
            </a:r>
            <a:r>
              <a:rPr lang="en-US" dirty="0"/>
              <a:t> thing.  </a:t>
            </a:r>
          </a:p>
          <a:p>
            <a:pPr marL="171450" indent="-171450">
              <a:buFont typeface="Arial" charset="0"/>
              <a:buChar char="•"/>
            </a:pPr>
            <a:r>
              <a:rPr lang="en-US" dirty="0"/>
              <a:t>It allows people to escape poverty and gives people an incentive to receive education and skills.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p>
          <a:p>
            <a:endParaRPr lang="en-US" b="1" i="1" dirty="0"/>
          </a:p>
          <a:p>
            <a:r>
              <a:rPr lang="en-US" dirty="0"/>
              <a:t>The table on the slide shows mobility </a:t>
            </a:r>
            <a:r>
              <a:rPr lang="en-US" i="1" dirty="0"/>
              <a:t>both</a:t>
            </a:r>
            <a:r>
              <a:rPr lang="en-US" dirty="0"/>
              <a:t> up and down the economic ladder.</a:t>
            </a:r>
          </a:p>
          <a:p>
            <a:pPr marL="171450" indent="-171450">
              <a:buFont typeface="Arial" charset="0"/>
              <a:buChar char="•"/>
            </a:pPr>
            <a:r>
              <a:rPr lang="en-US" dirty="0"/>
              <a:t>Example: 1970-1980</a:t>
            </a:r>
          </a:p>
          <a:p>
            <a:pPr marL="628650" lvl="1" indent="-171450">
              <a:buFont typeface="Arial" charset="0"/>
              <a:buChar char="•"/>
            </a:pPr>
            <a:r>
              <a:rPr lang="en-US" dirty="0"/>
              <a:t>43.2% of the bottom fifth of the income distribution moved up at least one quintile; 19.1% moved up at least two quintiles.</a:t>
            </a:r>
          </a:p>
          <a:p>
            <a:pPr marL="628650" lvl="1" indent="-171450">
              <a:buFont typeface="Arial" charset="0"/>
              <a:buChar char="•"/>
            </a:pPr>
            <a:r>
              <a:rPr lang="en-US" dirty="0"/>
              <a:t>48.8% of the top fifth of the income distribution moved down at least one quintile; 22.8% moved down at least two quintiles.</a:t>
            </a:r>
          </a:p>
          <a:p>
            <a:pPr marL="171450" indent="-171450">
              <a:buFont typeface="Arial" charset="0"/>
              <a:buChar char="•"/>
            </a:pPr>
            <a:r>
              <a:rPr lang="en-US" dirty="0"/>
              <a:t>Example: 1980-1990</a:t>
            </a:r>
          </a:p>
          <a:p>
            <a:pPr marL="628650" lvl="1" indent="-171450">
              <a:buFont typeface="Arial" charset="0"/>
              <a:buChar char="•"/>
            </a:pPr>
            <a:r>
              <a:rPr lang="en-US" dirty="0"/>
              <a:t>44.2% of the bottom fifth of the income distribution moved up at least one quintile; 21.3% moved up at least two quintiles.</a:t>
            </a:r>
          </a:p>
          <a:p>
            <a:pPr marL="628650" lvl="1" indent="-171450">
              <a:buFont typeface="Arial" charset="0"/>
              <a:buChar char="•"/>
            </a:pPr>
            <a:r>
              <a:rPr lang="en-US" dirty="0"/>
              <a:t>47.6% of the top fifth of the income distribution moved down at least one quintile; 25.7% moved down at least two quintiles.</a:t>
            </a:r>
          </a:p>
          <a:p>
            <a:endParaRPr lang="en-US" dirty="0"/>
          </a:p>
          <a:p>
            <a:r>
              <a:rPr lang="en-US" dirty="0"/>
              <a:t>So, during the first two decades, income mobility increased. But:</a:t>
            </a:r>
          </a:p>
          <a:p>
            <a:pPr marL="171450" indent="-171450">
              <a:buFont typeface="Arial" charset="0"/>
              <a:buChar char="•"/>
            </a:pPr>
            <a:r>
              <a:rPr lang="en-US" dirty="0"/>
              <a:t>Example: 1900-2000</a:t>
            </a:r>
          </a:p>
          <a:p>
            <a:pPr marL="628650" lvl="1" indent="-171450">
              <a:buFont typeface="Arial" charset="0"/>
              <a:buChar char="•"/>
            </a:pPr>
            <a:r>
              <a:rPr lang="en-US" dirty="0"/>
              <a:t>41.7% of the bottom fifth of the income distribution moved up at least one quintile; 15.2% moved up at least two quintiles.</a:t>
            </a:r>
          </a:p>
          <a:p>
            <a:pPr marL="628650" lvl="1" indent="-171450">
              <a:buFont typeface="Arial" charset="0"/>
              <a:buChar char="•"/>
            </a:pPr>
            <a:r>
              <a:rPr lang="en-US" dirty="0"/>
              <a:t>46.7% of the top fifth of the income distribution moved down at least one quintile; 20.7% moved down at least two quintiles.</a:t>
            </a:r>
          </a:p>
          <a:p>
            <a:endParaRPr lang="en-US" dirty="0"/>
          </a:p>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p>
          <a:p>
            <a:r>
              <a:rPr lang="en-US" dirty="0"/>
              <a:t>As a college student, you might be marginally poor right now. But with the right education and motivation, you can find a job and earn a level of income that will give you a higher standard of living.</a:t>
            </a:r>
          </a:p>
          <a:p>
            <a:endParaRPr lang="en-US" dirty="0"/>
          </a:p>
          <a:p>
            <a:r>
              <a:rPr lang="en-US" dirty="0"/>
              <a:t>Solution for the long-term poor?</a:t>
            </a:r>
          </a:p>
          <a:p>
            <a:pPr marL="171450" indent="-171450">
              <a:buFont typeface="Arial" charset="0"/>
              <a:buChar char="•"/>
            </a:pPr>
            <a:r>
              <a:rPr lang="en-US" dirty="0"/>
              <a:t>New education and skills.  </a:t>
            </a:r>
          </a:p>
          <a:p>
            <a:pPr marL="171450" indent="-171450">
              <a:buFont typeface="Arial" charset="0"/>
              <a:buChar char="•"/>
            </a:pPr>
            <a:r>
              <a:rPr lang="en-US" dirty="0"/>
              <a:t>Perhaps if there are skills programs available, people will be able to take advantage of new increases in human capital in order to command higher wages in the labor market.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n-US" b="1" i="1" dirty="0"/>
              <a:t>“Economics in the Media” Slide</a:t>
            </a:r>
          </a:p>
          <a:p>
            <a:endParaRPr lang="en-US" b="1" i="1" dirty="0"/>
          </a:p>
          <a:p>
            <a:r>
              <a:rPr lang="en-US" b="1" i="1" dirty="0"/>
              <a:t>Lecture tip: </a:t>
            </a:r>
            <a:endParaRPr lang="en-US" dirty="0"/>
          </a:p>
          <a:p>
            <a:r>
              <a:rPr lang="en-US" i="1" dirty="0"/>
              <a:t>The song mentioned on the slide can be found in the Interactive Instructor’s Guide. Access the direct link by clicking the icon in the PowerPoint</a:t>
            </a:r>
            <a:r>
              <a:rPr lang="en-US" dirty="0"/>
              <a:t> </a:t>
            </a:r>
            <a:r>
              <a:rPr lang="en-US" i="1" dirty="0"/>
              <a:t>above.</a:t>
            </a:r>
            <a:endParaRPr lang="en-US" b="1" i="1" dirty="0"/>
          </a:p>
          <a:p>
            <a:endParaRPr lang="en-US" b="1" i="1" dirty="0"/>
          </a:p>
          <a:p>
            <a:r>
              <a:rPr lang="en-US" dirty="0"/>
              <a:t>You can play this song for students here and ask them the question on the slide. </a:t>
            </a:r>
          </a:p>
          <a:p>
            <a:endParaRPr lang="en-US" dirty="0"/>
          </a:p>
          <a:p>
            <a:r>
              <a:rPr lang="en-US" dirty="0"/>
              <a:t>The key concepts covered in this song are:</a:t>
            </a:r>
          </a:p>
          <a:p>
            <a:pPr marL="171450" indent="-171450">
              <a:buFont typeface="Arial" charset="0"/>
              <a:buChar char="•"/>
            </a:pPr>
            <a:r>
              <a:rPr lang="en-US" dirty="0"/>
              <a:t>Altruism</a:t>
            </a:r>
          </a:p>
          <a:p>
            <a:pPr marL="171450" indent="-171450">
              <a:buFont typeface="Arial" charset="0"/>
              <a:buChar char="•"/>
            </a:pPr>
            <a:r>
              <a:rPr lang="en-US" dirty="0"/>
              <a:t>Free- riding</a:t>
            </a:r>
          </a:p>
          <a:p>
            <a:pPr marL="171450" indent="-171450">
              <a:buFont typeface="Arial" charset="0"/>
              <a:buChar char="•"/>
            </a:pPr>
            <a:r>
              <a:rPr lang="en-US" dirty="0"/>
              <a:t>Sunk cost</a:t>
            </a:r>
          </a:p>
          <a:p>
            <a:pPr marL="171450" indent="-171450">
              <a:buFont typeface="Arial" charset="0"/>
              <a:buChar char="•"/>
            </a:pPr>
            <a:r>
              <a:rPr lang="en-US" dirty="0"/>
              <a:t>Poverty</a:t>
            </a:r>
          </a:p>
          <a:p>
            <a:pPr marL="171450" indent="-171450">
              <a:buFont typeface="Arial" charset="0"/>
              <a:buChar char="•"/>
            </a:pPr>
            <a:r>
              <a:rPr lang="en-US" dirty="0"/>
              <a:t>Marginal thinking</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“Economics in the Media” Slide</a:t>
            </a:r>
          </a:p>
          <a:p>
            <a:endParaRPr lang="en-US" b="1" i="1" dirty="0"/>
          </a:p>
          <a:p>
            <a:r>
              <a:rPr lang="en-US" b="1" i="1" dirty="0"/>
              <a:t>Lecture tip: </a:t>
            </a:r>
          </a:p>
          <a:p>
            <a:r>
              <a:rPr lang="en-US" i="1" dirty="0"/>
              <a:t>The clip mentioned on the slide can be found in the Interactive Instructor’s Guide. Access the direct link by clicking the icon in the PowerPoint above. </a:t>
            </a:r>
          </a:p>
          <a:p>
            <a:endParaRPr lang="en-US" i="1" dirty="0"/>
          </a:p>
          <a:p>
            <a:r>
              <a:rPr lang="en-US" dirty="0"/>
              <a:t>The key concepts covered in this clip are:</a:t>
            </a:r>
          </a:p>
          <a:p>
            <a:pPr marL="171450" indent="-171450">
              <a:buFont typeface="Arial" charset="0"/>
              <a:buChar char="•"/>
            </a:pPr>
            <a:r>
              <a:rPr lang="en-US" dirty="0"/>
              <a:t>Incentives</a:t>
            </a:r>
          </a:p>
          <a:p>
            <a:pPr marL="171450" indent="-171450">
              <a:buFont typeface="Arial" charset="0"/>
              <a:buChar char="•"/>
            </a:pPr>
            <a:r>
              <a:rPr lang="en-US" dirty="0"/>
              <a:t>Poverty</a:t>
            </a:r>
          </a:p>
          <a:p>
            <a:pPr marL="171450" indent="-171450">
              <a:buFont typeface="Arial" charset="0"/>
              <a:buChar char="•"/>
            </a:pPr>
            <a:r>
              <a:rPr lang="en-US" dirty="0"/>
              <a:t>Welfare system</a:t>
            </a:r>
          </a:p>
          <a:p>
            <a:pPr marL="171450" indent="-171450">
              <a:buFont typeface="Arial" charset="0"/>
              <a:buChar char="•"/>
            </a:pPr>
            <a:r>
              <a:rPr lang="en-US" dirty="0"/>
              <a:t>Samaritan’s dilemma</a:t>
            </a:r>
            <a:endParaRPr lang="en-US" i="1" dirty="0"/>
          </a:p>
        </p:txBody>
      </p:sp>
      <p:sp>
        <p:nvSpPr>
          <p:cNvPr id="99331"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prstTxWarp prst="textNoShape">
              <a:avLst/>
            </a:prstTxWarp>
          </a:bodyPr>
          <a:lstStyle/>
          <a:p>
            <a:pPr eaLnBrk="1" hangingPunct="1"/>
            <a:fld id="{234E60A3-1441-0641-9046-230867894104}" type="slidenum">
              <a:rPr lang="en-US">
                <a:solidFill>
                  <a:srgbClr val="000000"/>
                </a:solidFill>
                <a:latin typeface="Arial" pitchFamily="-107" charset="0"/>
              </a:rPr>
              <a:pPr eaLnBrk="1" hangingPunct="1"/>
              <a:t>44</a:t>
            </a:fld>
            <a:endParaRPr lang="en-US">
              <a:solidFill>
                <a:srgbClr val="000000"/>
              </a:solidFill>
              <a:latin typeface="Arial" pitchFamily="-107"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n-US" b="1" i="1" dirty="0"/>
              <a:t>Lecture notes:</a:t>
            </a:r>
          </a:p>
          <a:p>
            <a:endParaRPr lang="en-US" dirty="0"/>
          </a:p>
          <a:p>
            <a:r>
              <a:rPr lang="en-US" dirty="0"/>
              <a:t>Poverty thresholds are a crude measure:</a:t>
            </a:r>
          </a:p>
          <a:p>
            <a:pPr marL="171450" indent="-171450">
              <a:buFont typeface="Arial" charset="0"/>
              <a:buChar char="•"/>
            </a:pPr>
            <a:r>
              <a:rPr lang="en-US" dirty="0"/>
              <a:t>Poverty threshold is adjusted each year for inflation</a:t>
            </a:r>
          </a:p>
          <a:p>
            <a:pPr marL="171450" indent="-171450">
              <a:buFont typeface="Arial" charset="0"/>
              <a:buChar char="•"/>
            </a:pPr>
            <a:r>
              <a:rPr lang="en-US" dirty="0"/>
              <a:t>Individual family’s threshold is calculated to include only the money that represents income earned by family members in the household</a:t>
            </a:r>
          </a:p>
          <a:p>
            <a:pPr marL="171450" indent="-171450">
              <a:buFont typeface="Arial" charset="0"/>
              <a:buChar char="•"/>
            </a:pPr>
            <a:r>
              <a:rPr lang="en-US" dirty="0"/>
              <a:t>Does not include in-kind transfers</a:t>
            </a:r>
          </a:p>
          <a:p>
            <a:pPr marL="171450" indent="-171450">
              <a:buFont typeface="Arial" charset="0"/>
              <a:buChar char="•"/>
            </a:pPr>
            <a:r>
              <a:rPr lang="en-US" dirty="0"/>
              <a:t>Data not adjusted for cost of living differences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Image: </a:t>
            </a:r>
            <a:r>
              <a:rPr lang="en-US" dirty="0"/>
              <a:t>Figure 15.5</a:t>
            </a:r>
          </a:p>
          <a:p>
            <a:endParaRPr lang="en-US" b="1" i="1" dirty="0"/>
          </a:p>
          <a:p>
            <a:r>
              <a:rPr lang="en-US" b="1" i="1" dirty="0"/>
              <a:t>Lecture notes:</a:t>
            </a:r>
          </a:p>
          <a:p>
            <a:pPr marL="171450" indent="-171450">
              <a:buFont typeface="Arial" charset="0"/>
              <a:buChar char="•"/>
            </a:pPr>
            <a:r>
              <a:rPr lang="en-US" dirty="0"/>
              <a:t>Poverty rates fell from 1960-1970</a:t>
            </a:r>
          </a:p>
          <a:p>
            <a:pPr marL="171450" indent="-171450">
              <a:buFont typeface="Arial" charset="0"/>
              <a:buChar char="•"/>
            </a:pPr>
            <a:r>
              <a:rPr lang="en-US" dirty="0"/>
              <a:t>Since then remained relatively the same</a:t>
            </a:r>
          </a:p>
          <a:p>
            <a:pPr marL="171450" indent="-171450">
              <a:buFont typeface="Arial" charset="0"/>
              <a:buChar char="•"/>
            </a:pPr>
            <a:r>
              <a:rPr lang="en-US" dirty="0"/>
              <a:t>Today poverty rate about them same as it was in 1965</a:t>
            </a:r>
          </a:p>
          <a:p>
            <a:pPr>
              <a:buFontTx/>
              <a:buChar char="•"/>
            </a:pPr>
            <a:endParaRPr lang="en-US" dirty="0"/>
          </a:p>
          <a:p>
            <a:r>
              <a:rPr lang="en-US" dirty="0"/>
              <a:t>Note that it is difficult to compare someone at the threshold today vs. 50 years ago.</a:t>
            </a:r>
          </a:p>
          <a:p>
            <a:pPr marL="171450" indent="-171450">
              <a:buFont typeface="Arial" charset="0"/>
              <a:buChar char="•"/>
            </a:pPr>
            <a:r>
              <a:rPr lang="en-US" dirty="0"/>
              <a:t>The poverty threshold has increased over time, even after accounting for inflation.</a:t>
            </a:r>
          </a:p>
          <a:p>
            <a:pPr marL="171450" indent="-171450">
              <a:buFont typeface="Arial" charset="0"/>
              <a:buChar char="•"/>
            </a:pPr>
            <a:r>
              <a:rPr lang="en-US" dirty="0"/>
              <a:t>The goods and services a typical poor person consumes today don’t compare to those consumed 50 years ago.</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a:lstStyle/>
          <a:p>
            <a:r>
              <a:rPr lang="en-US" b="1" i="1"/>
              <a:t>Lecture notes:</a:t>
            </a:r>
            <a:endParaRPr lang="en-US"/>
          </a:p>
          <a:p>
            <a:r>
              <a:rPr lang="en-US"/>
              <a:t>Children, female heads of household, and certain minorities disproportionately are poor.</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p>
          <a:p>
            <a:endParaRPr lang="en-US" dirty="0"/>
          </a:p>
          <a:p>
            <a:r>
              <a:rPr lang="en-US" dirty="0"/>
              <a:t>What are the </a:t>
            </a:r>
            <a:r>
              <a:rPr lang="en-US" i="1" dirty="0"/>
              <a:t>benefits</a:t>
            </a:r>
            <a:r>
              <a:rPr lang="en-US" dirty="0"/>
              <a:t> and </a:t>
            </a:r>
            <a:r>
              <a:rPr lang="en-US" i="1" dirty="0"/>
              <a:t>costs</a:t>
            </a:r>
            <a:r>
              <a:rPr lang="en-US" dirty="0"/>
              <a:t> of current poverty policies?</a:t>
            </a:r>
          </a:p>
          <a:p>
            <a:endParaRPr lang="en-US" dirty="0"/>
          </a:p>
          <a:p>
            <a:r>
              <a:rPr lang="en-US" dirty="0"/>
              <a:t>Welfare:</a:t>
            </a:r>
          </a:p>
          <a:p>
            <a:pPr marL="171450" indent="-171450">
              <a:buFont typeface="Arial" charset="0"/>
              <a:buChar char="•"/>
            </a:pPr>
            <a:r>
              <a:rPr lang="en-US" dirty="0"/>
              <a:t>Point out that this is not the same as with “social welfare” – total surplus.</a:t>
            </a:r>
          </a:p>
          <a:p>
            <a:pPr marL="171450" indent="-171450">
              <a:buFont typeface="Arial" charset="0"/>
              <a:buChar char="•"/>
            </a:pPr>
            <a:r>
              <a:rPr lang="en-US" dirty="0"/>
              <a:t>Monetary payments, subsidies and vouchers, health services, subsidized housing . . .etc.</a:t>
            </a:r>
          </a:p>
          <a:p>
            <a:pPr marL="171450" indent="-171450">
              <a:buFont typeface="Arial" charset="0"/>
              <a:buChar char="•"/>
            </a:pPr>
            <a:r>
              <a:rPr lang="en-US" dirty="0"/>
              <a:t>TANF: financial support to families with dependent children</a:t>
            </a:r>
          </a:p>
          <a:p>
            <a:pPr marL="171450" indent="-171450">
              <a:buFont typeface="Arial" charset="0"/>
              <a:buChar char="•"/>
            </a:pPr>
            <a:r>
              <a:rPr lang="en-US" dirty="0"/>
              <a:t>Supplemental Security Income (SSI) program: financial support to those who are unable to work.</a:t>
            </a:r>
          </a:p>
          <a:p>
            <a:pPr>
              <a:buFontTx/>
              <a:buChar char="•"/>
            </a:pPr>
            <a:endParaRPr lang="en-US" dirty="0"/>
          </a:p>
          <a:p>
            <a:r>
              <a:rPr lang="en-US" dirty="0"/>
              <a:t>In-Kind Transfers:</a:t>
            </a:r>
          </a:p>
          <a:p>
            <a:pPr marL="171450" indent="-171450">
              <a:buFont typeface="Arial" charset="0"/>
              <a:buChar char="•"/>
            </a:pPr>
            <a:r>
              <a:rPr lang="en-US" dirty="0"/>
              <a:t>Protect recipients from the possibility of making poor decisions if they receive cash instead.</a:t>
            </a:r>
          </a:p>
          <a:p>
            <a:pPr marL="171450" indent="-171450">
              <a:buFont typeface="Arial" charset="0"/>
              <a:buChar char="•"/>
            </a:pPr>
            <a:r>
              <a:rPr lang="en-US" dirty="0"/>
              <a:t>Or are they paternalistic, inefficient, and disrespectful: people should make choices that best fit their needs.</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n-US" b="1" i="1" dirty="0"/>
              <a:t>Lecture notes:</a:t>
            </a:r>
          </a:p>
          <a:p>
            <a:endParaRPr lang="en-US" dirty="0"/>
          </a:p>
          <a:p>
            <a:r>
              <a:rPr lang="en-US" dirty="0"/>
              <a:t>EITC:</a:t>
            </a:r>
          </a:p>
          <a:p>
            <a:pPr marL="171450" indent="-171450">
              <a:buFont typeface="Arial" charset="0"/>
              <a:buChar char="•"/>
            </a:pPr>
            <a:r>
              <a:rPr lang="en-US" dirty="0"/>
              <a:t>EITC supplements earned income with a tax credit of approximately $6,000 a year.</a:t>
            </a:r>
          </a:p>
          <a:p>
            <a:pPr marL="171450" indent="-171450">
              <a:buFont typeface="Arial" charset="0"/>
              <a:buChar char="•"/>
            </a:pPr>
            <a:r>
              <a:rPr lang="en-US" dirty="0"/>
              <a:t>As families income increases, tax credit falls.</a:t>
            </a:r>
          </a:p>
          <a:p>
            <a:pPr marL="171450" indent="-171450">
              <a:buFont typeface="Arial" charset="0"/>
              <a:buChar char="•"/>
            </a:pPr>
            <a:r>
              <a:rPr lang="en-US" dirty="0"/>
              <a:t>Advantage of EITC over other welfare programs is that it does not have a work disincentive effect.</a:t>
            </a:r>
          </a:p>
          <a:p>
            <a:pPr>
              <a:buFontTx/>
              <a:buChar char="•"/>
            </a:pPr>
            <a:endParaRPr lang="en-US" dirty="0"/>
          </a:p>
          <a:p>
            <a:r>
              <a:rPr lang="en-US" dirty="0"/>
              <a:t>Minimum wage: </a:t>
            </a:r>
          </a:p>
          <a:p>
            <a:pPr marL="171450" indent="-171450">
              <a:buFont typeface="Arial" charset="0"/>
              <a:buChar char="•"/>
            </a:pPr>
            <a:r>
              <a:rPr lang="en-US" dirty="0"/>
              <a:t>This was covered in an earlier chapter. You could review other effects since, by now, you might be close to finals.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tip:</a:t>
            </a:r>
          </a:p>
          <a:p>
            <a:endParaRPr lang="en-US" b="1" i="1" dirty="0"/>
          </a:p>
          <a:p>
            <a:r>
              <a:rPr lang="en-US" dirty="0"/>
              <a:t>Before you begin discussing this section, ask students to list the five determinants discussed in the text.</a:t>
            </a:r>
          </a:p>
          <a:p>
            <a:pPr marL="171450" indent="-171450">
              <a:buFont typeface="Arial" charset="0"/>
              <a:buChar char="•"/>
            </a:pPr>
            <a:r>
              <a:rPr lang="en-US" dirty="0"/>
              <a:t>Note that they should realize that jobs have characteristics that make them more desirable or less desirable. </a:t>
            </a:r>
          </a:p>
          <a:p>
            <a:pPr marL="171450" indent="-171450">
              <a:buFont typeface="Arial" charset="0"/>
              <a:buChar char="•"/>
            </a:pPr>
            <a:r>
              <a:rPr lang="en-US" dirty="0"/>
              <a:t>Workers also have different skills, abilities, and tastes for different types of work.</a:t>
            </a:r>
          </a:p>
          <a:p>
            <a:endParaRPr lang="en-US" b="1" dirty="0"/>
          </a:p>
          <a:p>
            <a:r>
              <a:rPr lang="en-US" dirty="0"/>
              <a:t>Compensating differentials:</a:t>
            </a:r>
          </a:p>
          <a:p>
            <a:pPr marL="171450" indent="-171450">
              <a:buFont typeface="Arial" charset="0"/>
              <a:buChar char="•"/>
            </a:pPr>
            <a:r>
              <a:rPr lang="en-US" dirty="0"/>
              <a:t>Jobs that have characteristics that make them less attractive receive a positive compensating wage differential.</a:t>
            </a:r>
          </a:p>
          <a:p>
            <a:pPr marL="171450" indent="-171450">
              <a:buFont typeface="Arial" charset="0"/>
              <a:buChar char="•"/>
            </a:pPr>
            <a:r>
              <a:rPr lang="en-US" dirty="0"/>
              <a:t>Jobs that are dangerous and involve risk of injury: logging, roofing, deep sea drilling.</a:t>
            </a:r>
          </a:p>
          <a:p>
            <a:pPr marL="171450" indent="-171450">
              <a:buFont typeface="Arial" charset="0"/>
              <a:buChar char="•"/>
            </a:pPr>
            <a:r>
              <a:rPr lang="en-US" dirty="0"/>
              <a:t>Other jobs are more attractive so receive a negative compensating wage differential: testing video games. economics professors.</a:t>
            </a:r>
          </a:p>
          <a:p>
            <a:pPr>
              <a:buFontTx/>
              <a:buChar char="•"/>
            </a:pPr>
            <a:endParaRPr lang="en-US" dirty="0"/>
          </a:p>
          <a:p>
            <a:r>
              <a:rPr lang="en-US" dirty="0"/>
              <a:t>Education and human capital:</a:t>
            </a:r>
          </a:p>
          <a:p>
            <a:pPr marL="171450" indent="-171450">
              <a:buFont typeface="Arial" charset="0"/>
              <a:buChar char="•"/>
            </a:pPr>
            <a:r>
              <a:rPr lang="en-US" dirty="0"/>
              <a:t>In general, wages are positively related to education and human capital.</a:t>
            </a:r>
          </a:p>
          <a:p>
            <a:pPr marL="171450" indent="-171450">
              <a:buFont typeface="Arial" charset="0"/>
              <a:buChar char="•"/>
            </a:pPr>
            <a:r>
              <a:rPr lang="en-US" dirty="0"/>
              <a:t>Think of human capital as an investment. Higher wages then are the returns the worker receives for that investment.</a:t>
            </a:r>
          </a:p>
          <a:p>
            <a:pPr marL="171450" indent="-171450">
              <a:buFont typeface="Arial" charset="0"/>
              <a:buChar char="•"/>
            </a:pPr>
            <a:r>
              <a:rPr lang="en-US" dirty="0"/>
              <a:t>Higher wages are a compensating differential that rewards additional education.</a:t>
            </a:r>
          </a:p>
          <a:p>
            <a:endParaRPr lang="en-US" dirty="0"/>
          </a:p>
          <a:p>
            <a:r>
              <a:rPr lang="en-US" dirty="0" smtClean="0"/>
              <a:t>[</a:t>
            </a:r>
            <a:r>
              <a:rPr lang="en-US" dirty="0" err="1" smtClean="0"/>
              <a:t>pete</a:t>
            </a:r>
            <a:r>
              <a:rPr lang="en-US" dirty="0" smtClean="0"/>
              <a:t> </a:t>
            </a:r>
            <a:r>
              <a:rPr lang="en-US" dirty="0" err="1" smtClean="0"/>
              <a:t>collins</a:t>
            </a:r>
            <a:r>
              <a:rPr lang="en-US" dirty="0" smtClean="0"/>
              <a:t>/</a:t>
            </a:r>
            <a:r>
              <a:rPr lang="en-US" dirty="0" err="1" smtClean="0"/>
              <a:t>iStockphoto.com</a:t>
            </a:r>
            <a:r>
              <a:rPr lang="en-US" dirty="0" smtClean="0"/>
              <a: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bwMode="auto">
          <a:noFill/>
        </p:spPr>
        <p:txBody>
          <a:bodyPr/>
          <a:lstStyle/>
          <a:p>
            <a:r>
              <a:rPr lang="en-US" b="1" i="1"/>
              <a:t>Lecture tips:</a:t>
            </a:r>
          </a:p>
          <a:p>
            <a:endParaRPr lang="en-US" b="1" i="1"/>
          </a:p>
          <a:p>
            <a:r>
              <a:rPr lang="en-US" i="1"/>
              <a:t>Be careful in the way you discuss this sensitive topic with students. How can we talk about this economically rather than with judgements or opinions?</a:t>
            </a:r>
          </a:p>
          <a:p>
            <a:endParaRPr lang="en-US" i="1"/>
          </a:p>
          <a:p>
            <a:r>
              <a:rPr lang="en-US"/>
              <a:t>Welfare programs may be well intentioned but they could lead to unintended consequences.</a:t>
            </a:r>
          </a:p>
          <a:p>
            <a:endParaRPr lang="en-US"/>
          </a:p>
          <a:p>
            <a:r>
              <a:rPr lang="en-US"/>
              <a:t>It</a:t>
            </a:r>
            <a:r>
              <a:rPr lang="ja-JP" altLang="en-US"/>
              <a:t>’</a:t>
            </a:r>
            <a:r>
              <a:rPr lang="en-US" altLang="ja-JP"/>
              <a:t>s not that welfare recipients are lazy or dumb. They are just responding to incentives, like everyone else!  </a:t>
            </a:r>
          </a:p>
          <a:p>
            <a:endParaRPr lang="en-US"/>
          </a:p>
          <a:p>
            <a:r>
              <a:rPr lang="en-US"/>
              <a:t>President Bill Clinton addressed this Samaritan</a:t>
            </a:r>
            <a:r>
              <a:rPr lang="ja-JP" altLang="en-US"/>
              <a:t>’</a:t>
            </a:r>
            <a:r>
              <a:rPr lang="en-US" altLang="ja-JP"/>
              <a:t>s dilemma concern in 1996 when he vowed </a:t>
            </a:r>
            <a:r>
              <a:rPr lang="ja-JP" altLang="en-US"/>
              <a:t>“</a:t>
            </a:r>
            <a:r>
              <a:rPr lang="en-US" altLang="ja-JP"/>
              <a:t>to end welfare as we know it.</a:t>
            </a:r>
            <a:r>
              <a:rPr lang="ja-JP" altLang="en-US"/>
              <a:t>”</a:t>
            </a:r>
            <a:r>
              <a:rPr lang="en-US" altLang="ja-JP"/>
              <a:t> </a:t>
            </a:r>
            <a:r>
              <a:rPr lang="en-US"/>
              <a:t>He didn</a:t>
            </a:r>
            <a:r>
              <a:rPr lang="ja-JP" altLang="en-US"/>
              <a:t>’</a:t>
            </a:r>
            <a:r>
              <a:rPr lang="en-US" altLang="ja-JP"/>
              <a:t>t mean get rid of welfare completely, but to change the basic structure to hopefully eliminate the Samaritan</a:t>
            </a:r>
            <a:r>
              <a:rPr lang="ja-JP" altLang="en-US"/>
              <a:t>’</a:t>
            </a:r>
            <a:r>
              <a:rPr lang="en-US" altLang="ja-JP"/>
              <a:t>s dilemma and work disincentives that are often associated with welfare programs.</a:t>
            </a:r>
            <a:endParaRPr lang="en-US"/>
          </a:p>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“Economics in the Media” Slide</a:t>
            </a:r>
          </a:p>
          <a:p>
            <a:endParaRPr lang="en-US" b="1" i="1" dirty="0"/>
          </a:p>
          <a:p>
            <a:r>
              <a:rPr lang="en-US" b="1" i="1" dirty="0"/>
              <a:t>Lecture tip: </a:t>
            </a:r>
          </a:p>
          <a:p>
            <a:r>
              <a:rPr lang="en-US" i="1" dirty="0"/>
              <a:t>The clip mentioned on the slide can be found in the Interactive Instructor’s Guide. Access the direct link by clicking the icon in the PowerPoint above. </a:t>
            </a:r>
          </a:p>
          <a:p>
            <a:endParaRPr lang="en-US" i="1" dirty="0"/>
          </a:p>
          <a:p>
            <a:r>
              <a:rPr lang="en-US" dirty="0"/>
              <a:t>The key concepts covered in this slide are:</a:t>
            </a:r>
          </a:p>
          <a:p>
            <a:pPr marL="171450" indent="-171450">
              <a:buFont typeface="Arial" charset="0"/>
              <a:buChar char="•"/>
            </a:pPr>
            <a:r>
              <a:rPr lang="en-US" dirty="0"/>
              <a:t>Incentives</a:t>
            </a:r>
          </a:p>
          <a:p>
            <a:pPr marL="171450" indent="-171450">
              <a:buFont typeface="Arial" charset="0"/>
              <a:buChar char="•"/>
            </a:pPr>
            <a:r>
              <a:rPr lang="en-US" dirty="0"/>
              <a:t>Poverty</a:t>
            </a:r>
          </a:p>
          <a:p>
            <a:pPr marL="171450" indent="-171450">
              <a:buFont typeface="Arial" charset="0"/>
              <a:buChar char="•"/>
            </a:pPr>
            <a:r>
              <a:rPr lang="en-US" dirty="0"/>
              <a:t>Public assistance</a:t>
            </a:r>
          </a:p>
          <a:p>
            <a:pPr marL="171450" indent="-171450">
              <a:buFont typeface="Arial" charset="0"/>
              <a:buChar char="•"/>
            </a:pPr>
            <a:r>
              <a:rPr lang="en-US" dirty="0"/>
              <a:t>Samaritan’s dilemma</a:t>
            </a:r>
          </a:p>
          <a:p>
            <a:pPr marL="171450" indent="-171450">
              <a:buFont typeface="Arial" charset="0"/>
              <a:buChar char="•"/>
            </a:pPr>
            <a:r>
              <a:rPr lang="en-US" dirty="0"/>
              <a:t>Welfare</a:t>
            </a:r>
            <a:endParaRPr lang="en-US" i="1" dirty="0"/>
          </a:p>
        </p:txBody>
      </p:sp>
      <p:sp>
        <p:nvSpPr>
          <p:cNvPr id="113667"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prstTxWarp prst="textNoShape">
              <a:avLst/>
            </a:prstTxWarp>
          </a:bodyPr>
          <a:lstStyle/>
          <a:p>
            <a:pPr eaLnBrk="1" hangingPunct="1"/>
            <a:fld id="{0B3EA622-1F26-2A42-ABCC-DFA3D8144903}" type="slidenum">
              <a:rPr lang="en-US">
                <a:solidFill>
                  <a:srgbClr val="000000"/>
                </a:solidFill>
                <a:latin typeface="Arial" pitchFamily="-107" charset="0"/>
              </a:rPr>
              <a:pPr eaLnBrk="1" hangingPunct="1"/>
              <a:t>51</a:t>
            </a:fld>
            <a:endParaRPr lang="en-US">
              <a:solidFill>
                <a:srgbClr val="000000"/>
              </a:solidFill>
              <a:latin typeface="Arial" pitchFamily="-107"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0" name="Notes Placeholder 2"/>
          <p:cNvSpPr>
            <a:spLocks noGrp="1"/>
          </p:cNvSpPr>
          <p:nvPr>
            <p:ph type="body" idx="1"/>
          </p:nvPr>
        </p:nvSpPr>
        <p:spPr bwMode="auto">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tip:</a:t>
            </a:r>
          </a:p>
          <a:p>
            <a:endParaRPr lang="en-US" b="1" i="1" dirty="0"/>
          </a:p>
          <a:p>
            <a:r>
              <a:rPr lang="en-US" dirty="0"/>
              <a:t>As you wrap up your lecture on income inequality and poverty, you could also reiterate the following points:</a:t>
            </a:r>
          </a:p>
          <a:p>
            <a:pPr marL="171450" indent="-171450">
              <a:buFont typeface="Arial" charset="0"/>
              <a:buChar char="•"/>
            </a:pPr>
            <a:r>
              <a:rPr lang="en-US" dirty="0"/>
              <a:t>Non-monetary determinants of earnings include compensating differentials, human capital, location, lifestyle, unions, and efficiency wages.</a:t>
            </a:r>
          </a:p>
          <a:p>
            <a:pPr marL="171450" indent="-171450">
              <a:buFont typeface="Arial" charset="0"/>
              <a:buChar char="•"/>
            </a:pPr>
            <a:r>
              <a:rPr lang="en-US" dirty="0"/>
              <a:t>The amount of wage discrimination is relatively small—accounting for 3 to 5% of wage differences.</a:t>
            </a:r>
          </a:p>
          <a:p>
            <a:pPr marL="171450" indent="-171450">
              <a:buFont typeface="Arial" charset="0"/>
              <a:buChar char="•"/>
            </a:pPr>
            <a:r>
              <a:rPr lang="en-US" dirty="0"/>
              <a:t>Women still earn less than men, although the gap has narrowed. The wage gap can be partially explained by occupational crowding. </a:t>
            </a:r>
          </a:p>
          <a:p>
            <a:pPr marL="171450" indent="-171450">
              <a:buFont typeface="Arial" charset="0"/>
              <a:buChar char="•"/>
            </a:pPr>
            <a:r>
              <a:rPr lang="en-US" dirty="0"/>
              <a:t>Some amount of income inequality is to be expected in a market economy.</a:t>
            </a:r>
          </a:p>
          <a:p>
            <a:pPr marL="171450" indent="-171450">
              <a:buFont typeface="Arial" charset="0"/>
              <a:buChar char="•"/>
            </a:pPr>
            <a:r>
              <a:rPr lang="en-US" dirty="0"/>
              <a:t>Economic mobility reduces inequality over long periods of time.</a:t>
            </a:r>
          </a:p>
          <a:p>
            <a:pPr marL="171450" indent="-171450">
              <a:buFont typeface="Arial" charset="0"/>
              <a:buChar char="•"/>
            </a:pPr>
            <a:r>
              <a:rPr lang="en-US" dirty="0"/>
              <a:t>The poverty rate in the United States has been constant for the last 40 years, despite many efforts (welfare, in-kind transfers, and the EITC) designed to reduce it.</a:t>
            </a:r>
          </a:p>
          <a:p>
            <a:r>
              <a:rPr lang="en-US" dirty="0"/>
              <a:t> </a:t>
            </a:r>
          </a:p>
          <a:p>
            <a:r>
              <a:rPr lang="en-US" dirty="0"/>
              <a:t>The next two slides include clicker questions on some of the concepts covered in this chapter.</a:t>
            </a:r>
          </a:p>
          <a:p>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a:lstStyle/>
          <a:p>
            <a:r>
              <a:rPr lang="en-US" b="1" i="1"/>
              <a:t>Clicker question:</a:t>
            </a:r>
          </a:p>
          <a:p>
            <a:r>
              <a:rPr lang="en-US"/>
              <a:t>Correct answer: D, Free-riding would occur.</a:t>
            </a:r>
          </a:p>
          <a:p>
            <a:endParaRPr lang="en-US"/>
          </a:p>
          <a:p>
            <a:r>
              <a:rPr lang="en-US"/>
              <a:t>Why would you work when other people</a:t>
            </a:r>
            <a:r>
              <a:rPr lang="ja-JP" altLang="en-US"/>
              <a:t>’</a:t>
            </a:r>
            <a:r>
              <a:rPr lang="en-US" altLang="ja-JP"/>
              <a:t>s wages could be given to you in the name of equality?</a:t>
            </a:r>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6"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Clicker question:</a:t>
            </a:r>
          </a:p>
          <a:p>
            <a:r>
              <a:rPr lang="en-US" dirty="0"/>
              <a:t>Correct answer: C, We want to help people in their time of need but don’t want to create work disincentives.</a:t>
            </a:r>
          </a:p>
          <a:p>
            <a:endParaRPr lang="en-US" dirty="0"/>
          </a:p>
          <a:p>
            <a:r>
              <a:rPr lang="en-US" dirty="0"/>
              <a:t>A poorly-designed welfare program can create work disincentives.  </a:t>
            </a:r>
          </a:p>
          <a:p>
            <a:pPr marL="171450" indent="-171450">
              <a:buFont typeface="Arial" charset="0"/>
              <a:buChar char="•"/>
            </a:pPr>
            <a:r>
              <a:rPr lang="en-US" dirty="0"/>
              <a:t>Why work when you can a living wage by NOT working?  </a:t>
            </a:r>
          </a:p>
          <a:p>
            <a:pPr marL="171450" indent="-171450">
              <a:buFont typeface="Arial" charset="0"/>
              <a:buChar char="•"/>
            </a:pPr>
            <a:r>
              <a:rPr lang="en-US" dirty="0"/>
              <a:t>What if you work and your welfare decreases?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a:t>
            </a:r>
            <a:r>
              <a:rPr lang="en-US" b="1" i="1" dirty="0" smtClean="0"/>
              <a:t>tip:</a:t>
            </a:r>
            <a:endParaRPr lang="en-US" b="1" i="1" dirty="0"/>
          </a:p>
          <a:p>
            <a:endParaRPr lang="en-US" b="1" dirty="0"/>
          </a:p>
          <a:p>
            <a:r>
              <a:rPr lang="en-US" dirty="0"/>
              <a:t>The table on this slide is pretty self-explanatory, but point out to students what “median earnings” means.</a:t>
            </a:r>
          </a:p>
          <a:p>
            <a:pPr marL="171450" indent="-171450">
              <a:buFont typeface="Arial" charset="0"/>
              <a:buChar char="•"/>
            </a:pPr>
            <a:r>
              <a:rPr lang="en-US" dirty="0"/>
              <a:t>You could also point out that the gains from a Bachelors degree from HS ($23,000) are </a:t>
            </a:r>
            <a:r>
              <a:rPr lang="en-US" i="1" dirty="0"/>
              <a:t>smaller </a:t>
            </a:r>
            <a:r>
              <a:rPr lang="en-US" dirty="0"/>
              <a:t>than an Advanced degree from BS ($26,000).</a:t>
            </a:r>
          </a:p>
          <a:p>
            <a:pPr marL="171450" indent="-171450">
              <a:buFont typeface="Arial" charset="0"/>
              <a:buChar char="•"/>
            </a:pPr>
            <a:r>
              <a:rPr lang="en-US" dirty="0"/>
              <a:t>This is different than in the past. Same data from 2012: $20,000 (HS to BS) vs. $16,000 (BS to Advanced).</a:t>
            </a:r>
          </a:p>
          <a:p>
            <a:endParaRPr lang="en-US" dirty="0"/>
          </a:p>
          <a:p>
            <a:r>
              <a:rPr lang="en-US" dirty="0"/>
              <a:t>You might want to relate this back to the opportunity cost of college from chapters 1 and 2.</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000" b="1" i="1" dirty="0"/>
              <a:t>Lecture notes:</a:t>
            </a:r>
          </a:p>
          <a:p>
            <a:endParaRPr lang="en-US" sz="1000" b="1" i="1" dirty="0"/>
          </a:p>
          <a:p>
            <a:r>
              <a:rPr lang="en-US" sz="1000" dirty="0"/>
              <a:t>The questions on the slide assume all else equal.</a:t>
            </a:r>
          </a:p>
          <a:p>
            <a:endParaRPr lang="en-US" sz="1000" dirty="0"/>
          </a:p>
          <a:p>
            <a:r>
              <a:rPr lang="en-US" sz="1000" dirty="0"/>
              <a:t>Florida vs. North Dakota</a:t>
            </a:r>
          </a:p>
          <a:p>
            <a:pPr marL="171450" indent="-171450">
              <a:buFont typeface="Arial" charset="0"/>
              <a:buChar char="•"/>
            </a:pPr>
            <a:r>
              <a:rPr lang="en-US" sz="1000" dirty="0"/>
              <a:t>Assuming people have typical preferences (Florida preferred over North Dakota), and cost of living is the same, wages in North Dakota should have a positive compensating differential.</a:t>
            </a:r>
          </a:p>
          <a:p>
            <a:pPr marL="171450" indent="-171450">
              <a:buFont typeface="Arial" charset="0"/>
              <a:buChar char="•"/>
            </a:pPr>
            <a:r>
              <a:rPr lang="en-US" sz="1000" dirty="0"/>
              <a:t>You could note that during the oil boom several years ago wages in North Dakota increased a lot, not just for oil workers but other workers as well.</a:t>
            </a:r>
          </a:p>
          <a:p>
            <a:pPr>
              <a:buFontTx/>
              <a:buChar char="•"/>
            </a:pPr>
            <a:endParaRPr lang="en-US" sz="1000" dirty="0"/>
          </a:p>
          <a:p>
            <a:r>
              <a:rPr lang="en-US" sz="1000" dirty="0"/>
              <a:t>NYC versus Omaha:</a:t>
            </a:r>
          </a:p>
          <a:p>
            <a:pPr marL="171450" indent="-171450">
              <a:buFont typeface="Arial" charset="0"/>
              <a:buChar char="•"/>
            </a:pPr>
            <a:r>
              <a:rPr lang="en-US" sz="1000" dirty="0"/>
              <a:t>Where the cost of living is significantly higher than in most other places jobs pay higher wages as a cost-of-living adjustment</a:t>
            </a:r>
          </a:p>
          <a:p>
            <a:pPr>
              <a:buFontTx/>
              <a:buChar char="•"/>
            </a:pPr>
            <a:endParaRPr lang="en-US" sz="1000" dirty="0"/>
          </a:p>
          <a:p>
            <a:r>
              <a:rPr lang="en-US" sz="1000" dirty="0"/>
              <a:t>Peace Corps:</a:t>
            </a:r>
          </a:p>
          <a:p>
            <a:pPr marL="171450" indent="-171450">
              <a:buFont typeface="Arial" charset="0"/>
              <a:buChar char="•"/>
            </a:pPr>
            <a:r>
              <a:rPr lang="en-US" sz="1000" dirty="0"/>
              <a:t>Imagine you graduate with an economics major. Average starting salary in financial sector or government agency around $55,000.</a:t>
            </a:r>
          </a:p>
          <a:p>
            <a:pPr marL="171450" indent="-171450">
              <a:buFont typeface="Arial" charset="0"/>
              <a:buChar char="•"/>
            </a:pPr>
            <a:r>
              <a:rPr lang="en-US" sz="1000" dirty="0"/>
              <a:t>If you work for the Peace Corps your salary would be far less. Why take it?</a:t>
            </a:r>
          </a:p>
          <a:p>
            <a:pPr marL="171450" indent="-171450">
              <a:buFont typeface="Arial" charset="0"/>
              <a:buChar char="•"/>
            </a:pPr>
            <a:r>
              <a:rPr lang="en-US" sz="1000" dirty="0"/>
              <a:t>Some people willing to sacrifice income – lower wages – to take a job that satisfies some other preference.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a:lstStyle/>
          <a:p>
            <a:r>
              <a:rPr lang="en-US" dirty="0" smtClean="0"/>
              <a:t>[Matthew Simmons/Stringer/</a:t>
            </a:r>
            <a:r>
              <a:rPr lang="en-US" dirty="0" err="1" smtClean="0"/>
              <a:t>WireImage</a:t>
            </a:r>
            <a:r>
              <a:rPr lang="en-US" dirty="0" smtClean="0"/>
              <a:t>/Getty Images]</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tip:</a:t>
            </a:r>
          </a:p>
          <a:p>
            <a:endParaRPr lang="en-US" dirty="0"/>
          </a:p>
          <a:p>
            <a:r>
              <a:rPr lang="en-US" dirty="0"/>
              <a:t>The textbook compares binding arbitration to Judge Judy settling small claims grievances.</a:t>
            </a:r>
          </a:p>
          <a:p>
            <a:endParaRPr lang="en-US" dirty="0"/>
          </a:p>
          <a:p>
            <a:r>
              <a:rPr lang="en-US" dirty="0"/>
              <a:t>Unions over time:</a:t>
            </a:r>
          </a:p>
          <a:p>
            <a:pPr marL="171450" indent="-171450">
              <a:buFont typeface="Arial" charset="0"/>
              <a:buChar char="•"/>
            </a:pPr>
            <a:r>
              <a:rPr lang="en-US" dirty="0"/>
              <a:t>60 </a:t>
            </a:r>
            <a:r>
              <a:rPr lang="en-US" dirty="0" err="1"/>
              <a:t>yrs</a:t>
            </a:r>
            <a:r>
              <a:rPr lang="en-US" dirty="0"/>
              <a:t> ago: 1 in 3 workers unionized; wage premium roughly 30%.</a:t>
            </a:r>
          </a:p>
          <a:p>
            <a:pPr marL="171450" indent="-171450">
              <a:buFont typeface="Arial" charset="0"/>
              <a:buChar char="•"/>
            </a:pPr>
            <a:r>
              <a:rPr lang="en-US" dirty="0"/>
              <a:t>Today: 1 in 8 workers unionized: wage premium between 10-20%.</a:t>
            </a:r>
          </a:p>
          <a:p>
            <a:pPr marL="171450" indent="-171450">
              <a:buFont typeface="Arial" charset="0"/>
              <a:buChar char="•"/>
            </a:pPr>
            <a:r>
              <a:rPr lang="en-US" dirty="0"/>
              <a:t>Decline in union membership due to shift from manufacturing to service.</a:t>
            </a:r>
            <a:endParaRPr lang="en-US" b="1" dirty="0"/>
          </a:p>
          <a:p>
            <a:endParaRPr lang="en-US" dirty="0"/>
          </a:p>
          <a:p>
            <a:r>
              <a:rPr lang="en-US" dirty="0" smtClean="0"/>
              <a:t>[Matthew Simmons/Stringer/</a:t>
            </a:r>
            <a:r>
              <a:rPr lang="en-US" dirty="0" err="1" smtClean="0"/>
              <a:t>WireImage</a:t>
            </a:r>
            <a:r>
              <a:rPr lang="en-US" dirty="0" smtClean="0"/>
              <a:t>/Getty Images]</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prstTxWarp prst="textNoShape">
              <a:avLst/>
            </a:prstTxWarp>
          </a:bodyPr>
          <a:lstStyle/>
          <a:p>
            <a:pPr algn="r" eaLnBrk="1" hangingPunct="1"/>
            <a:endParaRPr lang="en-US" sz="20000" b="1">
              <a:solidFill>
                <a:srgbClr val="FF2807"/>
              </a:solidFill>
              <a:latin typeface="Helvetica Neue" pitchFamily="-107" charset="0"/>
              <a:ea typeface="ＭＳ Ｐゴシック" pitchFamily="-107" charset="-128"/>
              <a:cs typeface="Helvetica Neue" pitchFamily="-107"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669900"/>
                </a:solidFill>
              </a:defRPr>
            </a:lvl1pPr>
          </a:lstStyle>
          <a:p>
            <a:r>
              <a:rPr lang="en-US" dirty="0" smtClean="0"/>
              <a:t>Click to edit Master title style</a:t>
            </a:r>
            <a:endParaRPr lang="en-US" dirty="0"/>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dirty="0"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13168"/>
            <a:ext cx="8229600" cy="4896248"/>
          </a:xfrm>
        </p:spPr>
        <p:txBody>
          <a:body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0" y="777875"/>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91066" y="-16933"/>
            <a:ext cx="8229600" cy="768096"/>
          </a:xfrm>
        </p:spPr>
        <p:txBody>
          <a:bodyPr/>
          <a:lstStyle>
            <a:lvl1pPr algn="l">
              <a:defRPr/>
            </a:lvl1p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234" r:id="rId1"/>
    <p:sldLayoutId id="2147484235" r:id="rId2"/>
    <p:sldLayoutId id="2147484236" r:id="rId3"/>
    <p:sldLayoutId id="2147484237" r:id="rId4"/>
  </p:sldLayoutIdLst>
  <p:txStyles>
    <p:titleStyle>
      <a:lvl1pPr algn="l" defTabSz="457200" rtl="0" eaLnBrk="0" fontAlgn="base" hangingPunct="0">
        <a:spcBef>
          <a:spcPct val="0"/>
        </a:spcBef>
        <a:spcAft>
          <a:spcPct val="0"/>
        </a:spcAft>
        <a:defRPr sz="4400" b="1" kern="1200">
          <a:solidFill>
            <a:schemeClr val="tx1"/>
          </a:solidFill>
          <a:latin typeface="Arial"/>
          <a:ea typeface="MS PGothic" pitchFamily="34" charset="-128"/>
          <a:cs typeface="MS PGothic" pitchFamily="34" charset="-128"/>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107" charset="0"/>
        <a:buChar char="•"/>
        <a:defRPr sz="3600" kern="1200">
          <a:solidFill>
            <a:schemeClr val="tx1"/>
          </a:solidFill>
          <a:latin typeface="Arial"/>
          <a:ea typeface="MS PGothic" pitchFamily="34" charset="-128"/>
          <a:cs typeface="MS PGothic" pitchFamily="34" charset="-128"/>
        </a:defRPr>
      </a:lvl1pPr>
      <a:lvl2pPr marL="742950" indent="-285750" algn="l" defTabSz="457200" rtl="0" eaLnBrk="0" fontAlgn="base" hangingPunct="0">
        <a:spcBef>
          <a:spcPct val="20000"/>
        </a:spcBef>
        <a:spcAft>
          <a:spcPct val="0"/>
        </a:spcAft>
        <a:buFont typeface="Arial" pitchFamily="-107" charset="0"/>
        <a:buChar char="–"/>
        <a:defRPr sz="3200" kern="1200">
          <a:solidFill>
            <a:schemeClr val="tx1"/>
          </a:solidFill>
          <a:latin typeface="Arial"/>
          <a:ea typeface="MS PGothic" pitchFamily="34" charset="-128"/>
          <a:cs typeface="MS PGothic" pitchFamily="34" charset="-128"/>
        </a:defRPr>
      </a:lvl2pPr>
      <a:lvl3pPr marL="1143000" indent="-228600" algn="l" defTabSz="457200" rtl="0" eaLnBrk="0" fontAlgn="base" hangingPunct="0">
        <a:spcBef>
          <a:spcPct val="20000"/>
        </a:spcBef>
        <a:spcAft>
          <a:spcPct val="0"/>
        </a:spcAft>
        <a:buFont typeface="Arial" pitchFamily="-107" charset="0"/>
        <a:buChar char="•"/>
        <a:defRPr sz="2400" kern="1200">
          <a:solidFill>
            <a:schemeClr val="tx1"/>
          </a:solidFill>
          <a:latin typeface="Helvetica Neue"/>
          <a:ea typeface="MS PGothic" pitchFamily="34" charset="-128"/>
          <a:cs typeface="MS PGothic" pitchFamily="34" charset="-128"/>
        </a:defRPr>
      </a:lvl3pPr>
      <a:lvl4pPr marL="16002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MS PGothic" pitchFamily="34" charset="-128"/>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77800" y="169863"/>
            <a:ext cx="8796338" cy="6543675"/>
          </a:xfrm>
          <a:prstGeom prst="rect">
            <a:avLst/>
          </a:prstGeom>
          <a:noFill/>
          <a:ln w="57150">
            <a:solidFill>
              <a:srgbClr val="669900"/>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614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232" r:id="rId1"/>
  </p:sldLayoutIdLst>
  <p:txStyles>
    <p:titleStyle>
      <a:lvl1pPr algn="l" defTabSz="457200" rtl="0" eaLnBrk="0" fontAlgn="base" hangingPunct="0">
        <a:spcBef>
          <a:spcPct val="0"/>
        </a:spcBef>
        <a:spcAft>
          <a:spcPct val="0"/>
        </a:spcAft>
        <a:defRPr sz="4400" b="1">
          <a:solidFill>
            <a:schemeClr val="tx1"/>
          </a:solidFill>
          <a:latin typeface="+mj-lt"/>
          <a:ea typeface="+mj-ea"/>
          <a:cs typeface="+mj-cs"/>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342900" indent="-342900" algn="l" defTabSz="457200" rtl="0" eaLnBrk="0" fontAlgn="base" hangingPunct="0">
        <a:spcBef>
          <a:spcPct val="20000"/>
        </a:spcBef>
        <a:spcAft>
          <a:spcPct val="0"/>
        </a:spcAft>
        <a:buFont typeface="Arial" pitchFamily="-107" charset="0"/>
        <a:buChar char="•"/>
        <a:defRPr sz="36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107" charset="0"/>
        <a:buChar char="–"/>
        <a:defRPr sz="3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107"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mn-ea"/>
          <a:cs typeface="+mn-cs"/>
        </a:defRPr>
      </a:lvl4pPr>
      <a:lvl5pPr marL="20574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mn-ea"/>
          <a:cs typeface="+mn-cs"/>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717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233" r:id="rId1"/>
  </p:sldLayoutIdLst>
  <p:txStyles>
    <p:titleStyle>
      <a:lvl1pPr algn="ctr" defTabSz="457200" rtl="0" eaLnBrk="0" fontAlgn="base" hangingPunct="0">
        <a:spcBef>
          <a:spcPct val="0"/>
        </a:spcBef>
        <a:spcAft>
          <a:spcPct val="0"/>
        </a:spcAft>
        <a:defRPr sz="4400" b="1">
          <a:solidFill>
            <a:schemeClr val="tx1"/>
          </a:solidFill>
          <a:latin typeface="+mj-lt"/>
          <a:ea typeface="+mj-ea"/>
          <a:cs typeface="+mj-cs"/>
        </a:defRPr>
      </a:lvl1pPr>
      <a:lvl2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2pPr>
      <a:lvl3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3pPr>
      <a:lvl4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4pPr>
      <a:lvl5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5pPr>
      <a:lvl6pPr marL="457200" algn="ctr" defTabSz="457200" rtl="0" fontAlgn="base">
        <a:spcBef>
          <a:spcPct val="0"/>
        </a:spcBef>
        <a:spcAft>
          <a:spcPct val="0"/>
        </a:spcAft>
        <a:defRPr sz="4400" b="1">
          <a:solidFill>
            <a:schemeClr val="tx1"/>
          </a:solidFill>
          <a:latin typeface="Arial" charset="0"/>
          <a:ea typeface="MS PGothic" pitchFamily="34" charset="-128"/>
          <a:cs typeface="Arial" charset="0"/>
        </a:defRPr>
      </a:lvl6pPr>
      <a:lvl7pPr marL="914400" algn="ctr" defTabSz="457200" rtl="0" fontAlgn="base">
        <a:spcBef>
          <a:spcPct val="0"/>
        </a:spcBef>
        <a:spcAft>
          <a:spcPct val="0"/>
        </a:spcAft>
        <a:defRPr sz="4400" b="1">
          <a:solidFill>
            <a:schemeClr val="tx1"/>
          </a:solidFill>
          <a:latin typeface="Arial" charset="0"/>
          <a:ea typeface="MS PGothic" pitchFamily="34" charset="-128"/>
          <a:cs typeface="Arial" charset="0"/>
        </a:defRPr>
      </a:lvl7pPr>
      <a:lvl8pPr marL="1371600" algn="ctr" defTabSz="457200" rtl="0" fontAlgn="base">
        <a:spcBef>
          <a:spcPct val="0"/>
        </a:spcBef>
        <a:spcAft>
          <a:spcPct val="0"/>
        </a:spcAft>
        <a:defRPr sz="4400" b="1">
          <a:solidFill>
            <a:schemeClr val="tx1"/>
          </a:solidFill>
          <a:latin typeface="Arial" charset="0"/>
          <a:ea typeface="MS PGothic" pitchFamily="34" charset="-128"/>
          <a:cs typeface="Arial" charset="0"/>
        </a:defRPr>
      </a:lvl8pPr>
      <a:lvl9pPr marL="1828800" algn="ctr" defTabSz="457200" rtl="0" fontAlgn="base">
        <a:spcBef>
          <a:spcPct val="0"/>
        </a:spcBef>
        <a:spcAft>
          <a:spcPct val="0"/>
        </a:spcAft>
        <a:defRPr sz="4400" b="1">
          <a:solidFill>
            <a:schemeClr val="tx1"/>
          </a:solidFill>
          <a:latin typeface="Arial" charset="0"/>
          <a:ea typeface="MS PGothic" pitchFamily="34" charset="-128"/>
          <a:cs typeface="Arial" charset="0"/>
        </a:defRPr>
      </a:lvl9pPr>
    </p:titleStyle>
    <p:bodyStyle>
      <a:lvl1pPr marL="342900" indent="-342900" algn="l" defTabSz="457200" rtl="0" eaLnBrk="0" fontAlgn="base" hangingPunct="0">
        <a:spcBef>
          <a:spcPct val="20000"/>
        </a:spcBef>
        <a:spcAft>
          <a:spcPct val="0"/>
        </a:spcAft>
        <a:buFont typeface="Arial" pitchFamily="-107" charset="0"/>
        <a:buChar char="•"/>
        <a:defRPr sz="36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107" charset="0"/>
        <a:buChar char="–"/>
        <a:defRPr sz="3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107" charset="0"/>
        <a:buChar char="•"/>
        <a:defRPr sz="2400">
          <a:solidFill>
            <a:schemeClr val="tx1"/>
          </a:solidFill>
          <a:latin typeface="Helvetica Neue" charset="0"/>
          <a:ea typeface="Helvetica Neue" charset="0"/>
          <a:cs typeface="Helvetica Neue" charset="0"/>
        </a:defRPr>
      </a:lvl3pPr>
      <a:lvl4pPr marL="16002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Helvetica Neue" charset="0"/>
          <a:cs typeface="Helvetica Neue" charset="0"/>
        </a:defRPr>
      </a:lvl4pPr>
      <a:lvl5pPr marL="20574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Helvetica Neue" charset="0"/>
          <a:cs typeface="Helvetica Neue" charset="0"/>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hyperlink" Target="https://iig.wwnorton.com/prinecomi2/full/page/537_wage_premium_in_freakonomics_2" TargetMode="External"/><Relationship Id="rId4" Type="http://schemas.openxmlformats.org/officeDocument/2006/relationships/image" Target="../media/image8.emf"/><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s://iig.wwnorton.com/prinecomi2/full/page/534_discrimination_in_anchorman" TargetMode="External"/><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1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1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1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8.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hyperlink" Target="https://iig.wwnorton.com/prinecomi2/full/page/546_income_in_travie_mccoys_billionaire" TargetMode="External"/><Relationship Id="rId4" Type="http://schemas.openxmlformats.org/officeDocument/2006/relationships/image" Target="../media/image8.emf"/><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hyperlink" Target="https://iig.wwnorton.com/prinecomi2/full/page/552_samaritans_dilemma_in_spongebob_squarepants" TargetMode="External"/><Relationship Id="rId4" Type="http://schemas.openxmlformats.org/officeDocument/2006/relationships/image" Target="../media/image19.emf"/><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20.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2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hyperlink" Target="https://iig.wwnorton.com/prinecomi2/full/page/550_welfare_in_million_dollar_baby" TargetMode="External"/><Relationship Id="rId4" Type="http://schemas.openxmlformats.org/officeDocument/2006/relationships/image" Target="../media/image19.emf"/><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ctrTitle"/>
          </p:nvPr>
        </p:nvSpPr>
        <p:spPr>
          <a:xfrm>
            <a:off x="3729038" y="1350963"/>
            <a:ext cx="5106987" cy="4179887"/>
          </a:xfrm>
        </p:spPr>
        <p:txBody>
          <a:bodyPr>
            <a:normAutofit/>
          </a:bodyPr>
          <a:lstStyle/>
          <a:p>
            <a:pPr eaLnBrk="1" hangingPunct="1"/>
            <a:r>
              <a:rPr lang="en-US" cap="none">
                <a:latin typeface="Helvetica Neue" pitchFamily="-107" charset="0"/>
              </a:rPr>
              <a:t>Income, Inequality, and Poverty</a:t>
            </a:r>
          </a:p>
        </p:txBody>
      </p:sp>
      <p:sp>
        <p:nvSpPr>
          <p:cNvPr id="10242" name="Text Placeholder 2"/>
          <p:cNvSpPr>
            <a:spLocks noGrp="1"/>
          </p:cNvSpPr>
          <p:nvPr>
            <p:ph type="body" sz="quarter" idx="10"/>
          </p:nvPr>
        </p:nvSpPr>
        <p:spPr>
          <a:xfrm>
            <a:off x="323850" y="1350963"/>
            <a:ext cx="3116263" cy="4179887"/>
          </a:xfrm>
        </p:spPr>
        <p:txBody>
          <a:bodyPr/>
          <a:lstStyle/>
          <a:p>
            <a:pPr eaLnBrk="1" hangingPunct="1"/>
            <a:r>
              <a:rPr lang="en-US">
                <a:solidFill>
                  <a:srgbClr val="1492C7"/>
                </a:solidFill>
                <a:latin typeface="Helvetica Neue Medium" pitchFamily="-107" charset="0"/>
                <a:cs typeface="MS PGothic" pitchFamily="34" charset="-128"/>
              </a:rPr>
              <a:t>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idx="4294967295"/>
          </p:nvPr>
        </p:nvSpPr>
        <p:spPr>
          <a:xfrm>
            <a:off x="457200" y="0"/>
            <a:ext cx="8382000" cy="1527175"/>
          </a:xfrm>
        </p:spPr>
        <p:txBody>
          <a:bodyPr/>
          <a:lstStyle/>
          <a:p>
            <a:pPr eaLnBrk="1" hangingPunct="1"/>
            <a:r>
              <a:rPr lang="en-US">
                <a:latin typeface="Helvetica Neue" pitchFamily="-107" charset="0"/>
              </a:rPr>
              <a:t>Are Unions Still Necessary?</a:t>
            </a:r>
          </a:p>
        </p:txBody>
      </p:sp>
      <p:sp>
        <p:nvSpPr>
          <p:cNvPr id="15363" name="Content Placeholder 2"/>
          <p:cNvSpPr>
            <a:spLocks noGrp="1"/>
          </p:cNvSpPr>
          <p:nvPr>
            <p:ph idx="4294967295"/>
          </p:nvPr>
        </p:nvSpPr>
        <p:spPr>
          <a:xfrm>
            <a:off x="368300" y="1595438"/>
            <a:ext cx="8318500" cy="5043487"/>
          </a:xfrm>
        </p:spPr>
        <p:txBody>
          <a:bodyPr/>
          <a:lstStyle/>
          <a:p>
            <a:pPr eaLnBrk="1" hangingPunct="1"/>
            <a:r>
              <a:rPr lang="en-US" sz="3000"/>
              <a:t>Early unions</a:t>
            </a:r>
          </a:p>
          <a:p>
            <a:pPr lvl="1" eaLnBrk="1" hangingPunct="1"/>
            <a:r>
              <a:rPr lang="en-US" sz="2400"/>
              <a:t>Protected workers from monopsony employers</a:t>
            </a:r>
          </a:p>
          <a:p>
            <a:pPr lvl="1" eaLnBrk="1" hangingPunct="1"/>
            <a:r>
              <a:rPr lang="en-US" sz="2400"/>
              <a:t>Classic example:  company town, coal mining</a:t>
            </a:r>
          </a:p>
          <a:p>
            <a:pPr lvl="1" eaLnBrk="1" hangingPunct="1"/>
            <a:r>
              <a:rPr lang="en-US" sz="2400"/>
              <a:t>Established worker protection laws for dangerous jobs</a:t>
            </a:r>
          </a:p>
          <a:p>
            <a:pPr eaLnBrk="1" hangingPunct="1"/>
            <a:r>
              <a:rPr lang="en-US" sz="3000"/>
              <a:t>Today</a:t>
            </a:r>
          </a:p>
          <a:p>
            <a:pPr lvl="1" eaLnBrk="1" hangingPunct="1"/>
            <a:r>
              <a:rPr lang="en-US" sz="2400"/>
              <a:t>With increased safety, increased labor mobility, and increased private competition, are unions needed?</a:t>
            </a:r>
          </a:p>
          <a:p>
            <a:pPr lvl="1" eaLnBrk="1" hangingPunct="1"/>
            <a:r>
              <a:rPr lang="en-US" sz="2400"/>
              <a:t>Some fear that unions have outlived their purpose and remain an inefficient and costly relic of the past</a:t>
            </a:r>
          </a:p>
          <a:p>
            <a:pPr lvl="1" eaLnBrk="1" hangingPunct="1"/>
            <a:r>
              <a:rPr lang="en-US" sz="2400"/>
              <a:t>Mandatory breaks, worker slowdowns, etc.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3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idx="4294967295"/>
          </p:nvPr>
        </p:nvSpPr>
        <p:spPr>
          <a:xfrm>
            <a:off x="457200" y="0"/>
            <a:ext cx="8382000" cy="1527175"/>
          </a:xfrm>
        </p:spPr>
        <p:txBody>
          <a:bodyPr/>
          <a:lstStyle/>
          <a:p>
            <a:pPr eaLnBrk="1" hangingPunct="1"/>
            <a:r>
              <a:rPr lang="en-US" dirty="0">
                <a:latin typeface="Helvetica Neue" pitchFamily="-107" charset="0"/>
              </a:rPr>
              <a:t>Teachers</a:t>
            </a:r>
            <a:r>
              <a:rPr lang="ja-JP" altLang="en-US" dirty="0">
                <a:latin typeface="Helvetica Neue" pitchFamily="-107" charset="0"/>
              </a:rPr>
              <a:t>’</a:t>
            </a:r>
            <a:r>
              <a:rPr lang="en-US" altLang="ja-JP" dirty="0">
                <a:latin typeface="Helvetica Neue" pitchFamily="-107" charset="0"/>
              </a:rPr>
              <a:t> </a:t>
            </a:r>
            <a:r>
              <a:rPr lang="en-US" altLang="ja-JP" dirty="0" smtClean="0">
                <a:latin typeface="Helvetica Neue" pitchFamily="-107" charset="0"/>
              </a:rPr>
              <a:t>Unions</a:t>
            </a:r>
            <a:r>
              <a:rPr lang="en-US" altLang="x-none" dirty="0">
                <a:latin typeface="Arial" charset="0"/>
                <a:ea typeface="MS PGothic" charset="-128"/>
                <a:cs typeface="Arial" charset="0"/>
              </a:rPr>
              <a:t>—</a:t>
            </a:r>
            <a:r>
              <a:rPr lang="en-US" altLang="ja-JP" dirty="0" smtClean="0">
                <a:latin typeface="Helvetica Neue" pitchFamily="-107" charset="0"/>
              </a:rPr>
              <a:t>1 </a:t>
            </a:r>
            <a:endParaRPr lang="en-US" dirty="0">
              <a:latin typeface="Helvetica Neue" pitchFamily="-107" charset="0"/>
            </a:endParaRPr>
          </a:p>
        </p:txBody>
      </p:sp>
      <p:sp>
        <p:nvSpPr>
          <p:cNvPr id="16387" name="Content Placeholder 2"/>
          <p:cNvSpPr>
            <a:spLocks noGrp="1"/>
          </p:cNvSpPr>
          <p:nvPr>
            <p:ph idx="4294967295"/>
          </p:nvPr>
        </p:nvSpPr>
        <p:spPr>
          <a:xfrm>
            <a:off x="368300" y="1595438"/>
            <a:ext cx="8318500" cy="5043487"/>
          </a:xfrm>
        </p:spPr>
        <p:txBody>
          <a:bodyPr/>
          <a:lstStyle/>
          <a:p>
            <a:pPr eaLnBrk="1" hangingPunct="1"/>
            <a:r>
              <a:rPr lang="en-US" sz="2800"/>
              <a:t>Normative question: What should teacher</a:t>
            </a:r>
            <a:r>
              <a:rPr lang="en-US" altLang="ja-JP" sz="2800"/>
              <a:t>s’ unions do?</a:t>
            </a:r>
            <a:endParaRPr lang="en-US" altLang="ja-JP" sz="2000"/>
          </a:p>
          <a:p>
            <a:pPr lvl="1" eaLnBrk="1" hangingPunct="1"/>
            <a:r>
              <a:rPr lang="en-US" sz="2400"/>
              <a:t>Ensure decent wages and working conditions for people doing an important job</a:t>
            </a:r>
          </a:p>
          <a:p>
            <a:pPr lvl="1" eaLnBrk="1" hangingPunct="1"/>
            <a:r>
              <a:rPr lang="en-US" sz="2400"/>
              <a:t>Prevent unfair firings</a:t>
            </a:r>
          </a:p>
          <a:p>
            <a:pPr eaLnBrk="1" hangingPunct="1"/>
            <a:r>
              <a:rPr lang="en-US" sz="2800"/>
              <a:t>Unintended consequence</a:t>
            </a:r>
          </a:p>
          <a:p>
            <a:pPr lvl="1" eaLnBrk="1" hangingPunct="1"/>
            <a:r>
              <a:rPr lang="en-US" sz="2400"/>
              <a:t>Some believe the unions have become TOO powerful</a:t>
            </a:r>
          </a:p>
          <a:p>
            <a:pPr lvl="1" eaLnBrk="1" hangingPunct="1"/>
            <a:r>
              <a:rPr lang="en-US" sz="2400"/>
              <a:t>Has become nearly impossible to fire bad teachers</a:t>
            </a:r>
          </a:p>
          <a:p>
            <a:pPr lvl="1" eaLnBrk="1" hangingPunct="1"/>
            <a:r>
              <a:rPr lang="en-US" sz="2400"/>
              <a:t>Teachers paid to NOT teach because it’</a:t>
            </a:r>
            <a:r>
              <a:rPr lang="en-US" altLang="ja-JP" sz="2400"/>
              <a:t>s cheaper than trying to take on the union and fire them</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idx="4294967295"/>
          </p:nvPr>
        </p:nvSpPr>
        <p:spPr>
          <a:xfrm>
            <a:off x="457200" y="0"/>
            <a:ext cx="8382000" cy="1527175"/>
          </a:xfrm>
        </p:spPr>
        <p:txBody>
          <a:bodyPr/>
          <a:lstStyle/>
          <a:p>
            <a:pPr eaLnBrk="1" hangingPunct="1"/>
            <a:r>
              <a:rPr lang="en-US" dirty="0">
                <a:latin typeface="Helvetica Neue" pitchFamily="-107" charset="0"/>
              </a:rPr>
              <a:t>Teachers</a:t>
            </a:r>
            <a:r>
              <a:rPr lang="ja-JP" altLang="en-US" dirty="0">
                <a:latin typeface="Helvetica Neue" pitchFamily="-107" charset="0"/>
              </a:rPr>
              <a:t>’</a:t>
            </a:r>
            <a:r>
              <a:rPr lang="en-US" altLang="ja-JP" dirty="0">
                <a:latin typeface="Helvetica Neue" pitchFamily="-107" charset="0"/>
              </a:rPr>
              <a:t> </a:t>
            </a:r>
            <a:r>
              <a:rPr lang="en-US" altLang="ja-JP" dirty="0" smtClean="0">
                <a:latin typeface="Helvetica Neue" pitchFamily="-107" charset="0"/>
              </a:rPr>
              <a:t>Unions</a:t>
            </a:r>
            <a:r>
              <a:rPr lang="en-US" altLang="x-none" dirty="0">
                <a:latin typeface="Arial" charset="0"/>
                <a:ea typeface="MS PGothic" charset="-128"/>
                <a:cs typeface="Arial" charset="0"/>
              </a:rPr>
              <a:t>—</a:t>
            </a:r>
            <a:r>
              <a:rPr lang="en-US" altLang="ja-JP" dirty="0" smtClean="0">
                <a:latin typeface="Helvetica Neue" pitchFamily="-107" charset="0"/>
              </a:rPr>
              <a:t>2 </a:t>
            </a:r>
            <a:endParaRPr lang="en-US" dirty="0">
              <a:latin typeface="Helvetica Neue" pitchFamily="-107" charset="0"/>
            </a:endParaRPr>
          </a:p>
        </p:txBody>
      </p:sp>
      <p:sp>
        <p:nvSpPr>
          <p:cNvPr id="17411" name="Content Placeholder 2"/>
          <p:cNvSpPr>
            <a:spLocks noGrp="1"/>
          </p:cNvSpPr>
          <p:nvPr>
            <p:ph idx="4294967295"/>
          </p:nvPr>
        </p:nvSpPr>
        <p:spPr>
          <a:xfrm>
            <a:off x="368300" y="1697038"/>
            <a:ext cx="8318500" cy="5043487"/>
          </a:xfrm>
        </p:spPr>
        <p:txBody>
          <a:bodyPr/>
          <a:lstStyle/>
          <a:p>
            <a:pPr eaLnBrk="1" hangingPunct="1"/>
            <a:r>
              <a:rPr lang="en-US" sz="2800"/>
              <a:t>Whether you agree or disagree with the concept of teachers’</a:t>
            </a:r>
            <a:r>
              <a:rPr lang="en-US" altLang="ja-JP" sz="2800"/>
              <a:t> unions, they are not going away anytime soon.</a:t>
            </a:r>
          </a:p>
          <a:p>
            <a:pPr eaLnBrk="1" hangingPunct="1"/>
            <a:r>
              <a:rPr lang="en-US" sz="2800"/>
              <a:t>Are there solutions to the unintended consequences of the unions?</a:t>
            </a:r>
            <a:endParaRPr lang="en-US" sz="2000"/>
          </a:p>
          <a:p>
            <a:pPr lvl="1" eaLnBrk="1" hangingPunct="1"/>
            <a:r>
              <a:rPr lang="en-US" sz="2400"/>
              <a:t>Require new teachers to </a:t>
            </a:r>
            <a:r>
              <a:rPr lang="ja-JP" altLang="en-US" sz="2400"/>
              <a:t>“</a:t>
            </a:r>
            <a:r>
              <a:rPr lang="en-US" altLang="ja-JP" sz="2400"/>
              <a:t>earn</a:t>
            </a:r>
            <a:r>
              <a:rPr lang="ja-JP" altLang="en-US" sz="2400"/>
              <a:t>”</a:t>
            </a:r>
            <a:r>
              <a:rPr lang="en-US" altLang="ja-JP" sz="2400"/>
              <a:t> tenure through apprenticeship, rather than giving it immediately</a:t>
            </a:r>
          </a:p>
          <a:p>
            <a:pPr lvl="1" eaLnBrk="1" hangingPunct="1"/>
            <a:r>
              <a:rPr lang="en-US" sz="2400"/>
              <a:t>Stop defending objectively bad teachers</a:t>
            </a:r>
          </a:p>
          <a:p>
            <a:pPr lvl="1" eaLnBrk="1" hangingPunct="1"/>
            <a:r>
              <a:rPr lang="en-US" sz="2400"/>
              <a:t>Allow the best teachers to be paid more (merit pay)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0"/>
            <a:ext cx="8382000" cy="1527175"/>
          </a:xfrm>
        </p:spPr>
        <p:txBody>
          <a:bodyPr/>
          <a:lstStyle/>
          <a:p>
            <a:r>
              <a:rPr lang="en-US" dirty="0">
                <a:latin typeface="Helvetica Neue" pitchFamily="-107" charset="0"/>
              </a:rPr>
              <a:t>The Nonmonetary Determinants of </a:t>
            </a:r>
            <a:r>
              <a:rPr lang="en-US" dirty="0" smtClean="0">
                <a:latin typeface="Helvetica Neue" pitchFamily="-107" charset="0"/>
              </a:rPr>
              <a:t>Wages</a:t>
            </a:r>
            <a:r>
              <a:rPr lang="en-US" altLang="x-none" dirty="0">
                <a:latin typeface="Arial" charset="0"/>
                <a:ea typeface="MS PGothic" charset="-128"/>
                <a:cs typeface="Arial" charset="0"/>
              </a:rPr>
              <a:t>—</a:t>
            </a:r>
            <a:r>
              <a:rPr lang="en-US" dirty="0" smtClean="0">
                <a:latin typeface="Helvetica Neue" pitchFamily="-107" charset="0"/>
              </a:rPr>
              <a:t>5 </a:t>
            </a:r>
            <a:endParaRPr lang="en-US" dirty="0">
              <a:latin typeface="Helvetica Neue" pitchFamily="-107" charset="0"/>
            </a:endParaRPr>
          </a:p>
        </p:txBody>
      </p:sp>
      <p:sp>
        <p:nvSpPr>
          <p:cNvPr id="13315" name="Content Placeholder 2"/>
          <p:cNvSpPr>
            <a:spLocks noGrp="1"/>
          </p:cNvSpPr>
          <p:nvPr>
            <p:ph idx="1"/>
          </p:nvPr>
        </p:nvSpPr>
        <p:spPr>
          <a:xfrm>
            <a:off x="77788" y="1624013"/>
            <a:ext cx="8674100" cy="5043487"/>
          </a:xfrm>
        </p:spPr>
        <p:txBody>
          <a:bodyPr/>
          <a:lstStyle/>
          <a:p>
            <a:r>
              <a:rPr lang="en-US" sz="3000" dirty="0">
                <a:latin typeface="Arial" pitchFamily="-107" charset="0"/>
              </a:rPr>
              <a:t>Efficiency Wages</a:t>
            </a:r>
          </a:p>
          <a:p>
            <a:pPr lvl="1"/>
            <a:r>
              <a:rPr lang="en-US" sz="2800" dirty="0">
                <a:latin typeface="Arial" pitchFamily="-107" charset="0"/>
              </a:rPr>
              <a:t>Firms pay a wage higher than the equilibrium wage in order to increase productivity.</a:t>
            </a:r>
          </a:p>
          <a:p>
            <a:pPr lvl="1"/>
            <a:r>
              <a:rPr lang="en-US" sz="2800" dirty="0">
                <a:latin typeface="Arial" pitchFamily="-107" charset="0"/>
              </a:rPr>
              <a:t>Reduce shirking, reduce turnover.</a:t>
            </a:r>
          </a:p>
          <a:p>
            <a:r>
              <a:rPr lang="en-US" sz="3000" dirty="0">
                <a:latin typeface="Arial" pitchFamily="-107" charset="0"/>
              </a:rPr>
              <a:t>Henry Ford and the $5 wage</a:t>
            </a:r>
          </a:p>
          <a:p>
            <a:pPr lvl="1"/>
            <a:r>
              <a:rPr lang="en-US" sz="2800" dirty="0">
                <a:latin typeface="Arial" pitchFamily="-107" charset="0"/>
              </a:rPr>
              <a:t>Reduced daily turnover from </a:t>
            </a:r>
            <a:br>
              <a:rPr lang="en-US" sz="2800" dirty="0">
                <a:latin typeface="Arial" pitchFamily="-107" charset="0"/>
              </a:rPr>
            </a:br>
            <a:r>
              <a:rPr lang="en-US" sz="2800" dirty="0">
                <a:latin typeface="Arial" pitchFamily="-107" charset="0"/>
              </a:rPr>
              <a:t>10% to 1%.</a:t>
            </a:r>
          </a:p>
          <a:p>
            <a:pPr lvl="1"/>
            <a:r>
              <a:rPr lang="en-US" sz="2800" dirty="0">
                <a:latin typeface="Arial" pitchFamily="-107" charset="0"/>
              </a:rPr>
              <a:t>Did Ford have a nonprofit</a:t>
            </a:r>
            <a:br>
              <a:rPr lang="en-US" sz="2800" dirty="0">
                <a:latin typeface="Arial" pitchFamily="-107" charset="0"/>
              </a:rPr>
            </a:br>
            <a:r>
              <a:rPr lang="en-US" sz="2800" dirty="0">
                <a:latin typeface="Arial" pitchFamily="-107" charset="0"/>
              </a:rPr>
              <a:t>motive for paying a high </a:t>
            </a:r>
            <a:br>
              <a:rPr lang="en-US" sz="2800" dirty="0">
                <a:latin typeface="Arial" pitchFamily="-107" charset="0"/>
              </a:rPr>
            </a:br>
            <a:r>
              <a:rPr lang="en-US" sz="2800" dirty="0">
                <a:latin typeface="Arial" pitchFamily="-107" charset="0"/>
              </a:rPr>
              <a:t>wage?</a:t>
            </a:r>
          </a:p>
        </p:txBody>
      </p:sp>
      <p:pic>
        <p:nvPicPr>
          <p:cNvPr id="5" name="Picture 4" descr="Henry Ford standing beside a Model T."/>
          <p:cNvPicPr>
            <a:picLocks noChangeAspect="1" noChangeArrowheads="1"/>
          </p:cNvPicPr>
          <p:nvPr/>
        </p:nvPicPr>
        <p:blipFill>
          <a:blip r:embed="rId3"/>
          <a:srcRect/>
          <a:stretch>
            <a:fillRect/>
          </a:stretch>
        </p:blipFill>
        <p:spPr bwMode="auto">
          <a:xfrm>
            <a:off x="5675313" y="4205288"/>
            <a:ext cx="3275012" cy="2413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0"/>
            <a:ext cx="8382000" cy="1527175"/>
          </a:xfrm>
        </p:spPr>
        <p:txBody>
          <a:bodyPr/>
          <a:lstStyle/>
          <a:p>
            <a:r>
              <a:rPr lang="en-US" dirty="0">
                <a:latin typeface="Helvetica Neue" pitchFamily="-107" charset="0"/>
              </a:rPr>
              <a:t>The Nonmonetary Determinants of </a:t>
            </a:r>
            <a:r>
              <a:rPr lang="en-US" dirty="0" smtClean="0">
                <a:latin typeface="Helvetica Neue" pitchFamily="-107" charset="0"/>
              </a:rPr>
              <a:t>Wages</a:t>
            </a:r>
            <a:r>
              <a:rPr lang="en-US" altLang="x-none" dirty="0">
                <a:latin typeface="Arial" charset="0"/>
                <a:ea typeface="MS PGothic" charset="-128"/>
                <a:cs typeface="Arial" charset="0"/>
              </a:rPr>
              <a:t>—</a:t>
            </a:r>
            <a:r>
              <a:rPr lang="en-US" dirty="0" smtClean="0">
                <a:latin typeface="Helvetica Neue" pitchFamily="-107" charset="0"/>
              </a:rPr>
              <a:t>6 </a:t>
            </a:r>
            <a:endParaRPr lang="en-US" dirty="0">
              <a:latin typeface="Helvetica Neue" pitchFamily="-107" charset="0"/>
            </a:endParaRPr>
          </a:p>
        </p:txBody>
      </p:sp>
      <p:sp>
        <p:nvSpPr>
          <p:cNvPr id="36866" name="Content Placeholder 2"/>
          <p:cNvSpPr>
            <a:spLocks noGrp="1"/>
          </p:cNvSpPr>
          <p:nvPr>
            <p:ph idx="1"/>
          </p:nvPr>
        </p:nvSpPr>
        <p:spPr>
          <a:xfrm>
            <a:off x="77788" y="1624013"/>
            <a:ext cx="8674100" cy="5043487"/>
          </a:xfrm>
        </p:spPr>
        <p:txBody>
          <a:bodyPr/>
          <a:lstStyle/>
          <a:p>
            <a:r>
              <a:rPr lang="en-US" sz="2800">
                <a:latin typeface="Arial" pitchFamily="-107" charset="0"/>
              </a:rPr>
              <a:t>Efficiency Wages and Ford</a:t>
            </a:r>
          </a:p>
          <a:p>
            <a:pPr lvl="1"/>
            <a:r>
              <a:rPr lang="en-US" sz="2800" i="1">
                <a:latin typeface="Arial" pitchFamily="-107" charset="0"/>
              </a:rPr>
              <a:t>“To be eligible for the $5.00 rate, the employee needed to demonstrate that he did not drink alcohol or physically mistreat his family or have boarders in his home, and that he regularly deposited money in a savings </a:t>
            </a:r>
            <a:br>
              <a:rPr lang="en-US" sz="2800" i="1">
                <a:latin typeface="Arial" pitchFamily="-107" charset="0"/>
              </a:rPr>
            </a:br>
            <a:r>
              <a:rPr lang="en-US" sz="2800" i="1">
                <a:latin typeface="Arial" pitchFamily="-107" charset="0"/>
              </a:rPr>
              <a:t>account, maintained a clean </a:t>
            </a:r>
            <a:br>
              <a:rPr lang="en-US" sz="2800" i="1">
                <a:latin typeface="Arial" pitchFamily="-107" charset="0"/>
              </a:rPr>
            </a:br>
            <a:r>
              <a:rPr lang="en-US" sz="2800" i="1">
                <a:latin typeface="Arial" pitchFamily="-107" charset="0"/>
              </a:rPr>
              <a:t>home, and had a good </a:t>
            </a:r>
            <a:br>
              <a:rPr lang="en-US" sz="2800" i="1">
                <a:latin typeface="Arial" pitchFamily="-107" charset="0"/>
              </a:rPr>
            </a:br>
            <a:r>
              <a:rPr lang="en-US" sz="2800" i="1">
                <a:latin typeface="Arial" pitchFamily="-107" charset="0"/>
              </a:rPr>
              <a:t>moral character.”</a:t>
            </a:r>
          </a:p>
        </p:txBody>
      </p:sp>
      <p:pic>
        <p:nvPicPr>
          <p:cNvPr id="36867" name="Picture 4" descr="Henry Ford standing beside a Model T."/>
          <p:cNvPicPr>
            <a:picLocks noChangeAspect="1" noChangeArrowheads="1"/>
          </p:cNvPicPr>
          <p:nvPr/>
        </p:nvPicPr>
        <p:blipFill>
          <a:blip r:embed="rId3"/>
          <a:srcRect/>
          <a:stretch>
            <a:fillRect/>
          </a:stretch>
        </p:blipFill>
        <p:spPr bwMode="auto">
          <a:xfrm>
            <a:off x="5776913" y="4278313"/>
            <a:ext cx="3275012" cy="241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57200" y="0"/>
            <a:ext cx="8382000" cy="1527175"/>
          </a:xfrm>
        </p:spPr>
        <p:txBody>
          <a:bodyPr/>
          <a:lstStyle/>
          <a:p>
            <a:r>
              <a:rPr lang="en-US" dirty="0">
                <a:latin typeface="Helvetica Neue" pitchFamily="-107" charset="0"/>
              </a:rPr>
              <a:t>Wage </a:t>
            </a:r>
            <a:r>
              <a:rPr lang="en-US" dirty="0" smtClean="0">
                <a:latin typeface="Helvetica Neue" pitchFamily="-107" charset="0"/>
              </a:rPr>
              <a:t>Discrimination</a:t>
            </a:r>
            <a:r>
              <a:rPr lang="en-US" altLang="x-none" dirty="0">
                <a:latin typeface="Arial" charset="0"/>
                <a:ea typeface="MS PGothic" charset="-128"/>
                <a:cs typeface="Arial" charset="0"/>
              </a:rPr>
              <a:t>—</a:t>
            </a:r>
            <a:r>
              <a:rPr lang="en-US" dirty="0" smtClean="0">
                <a:latin typeface="Helvetica Neue" pitchFamily="-107" charset="0"/>
              </a:rPr>
              <a:t>1 </a:t>
            </a:r>
            <a:endParaRPr lang="en-US" dirty="0">
              <a:latin typeface="Helvetica Neue" pitchFamily="-107" charset="0"/>
            </a:endParaRPr>
          </a:p>
        </p:txBody>
      </p:sp>
      <p:sp>
        <p:nvSpPr>
          <p:cNvPr id="20483" name="Content Placeholder 2"/>
          <p:cNvSpPr>
            <a:spLocks noGrp="1"/>
          </p:cNvSpPr>
          <p:nvPr>
            <p:ph idx="1"/>
          </p:nvPr>
        </p:nvSpPr>
        <p:spPr>
          <a:xfrm>
            <a:off x="368300" y="1624013"/>
            <a:ext cx="8318500" cy="5043487"/>
          </a:xfrm>
        </p:spPr>
        <p:txBody>
          <a:bodyPr/>
          <a:lstStyle/>
          <a:p>
            <a:r>
              <a:rPr lang="en-US" sz="3200">
                <a:latin typeface="Arial" pitchFamily="-107" charset="0"/>
              </a:rPr>
              <a:t>Wage discrimination</a:t>
            </a:r>
          </a:p>
          <a:p>
            <a:pPr lvl="1"/>
            <a:r>
              <a:rPr lang="en-US" sz="2800">
                <a:latin typeface="Arial" pitchFamily="-107" charset="0"/>
              </a:rPr>
              <a:t>Occurs when workers of the same ability are not paid the same as others because of their race, ethnicity, sex, age, religion, or some other group characteristic.</a:t>
            </a:r>
          </a:p>
          <a:p>
            <a:r>
              <a:rPr lang="en-US" sz="3200">
                <a:latin typeface="Arial" pitchFamily="-107" charset="0"/>
              </a:rPr>
              <a:t>Legislation to prevent discrimination</a:t>
            </a:r>
          </a:p>
          <a:p>
            <a:pPr lvl="1"/>
            <a:r>
              <a:rPr lang="en-US" sz="2800">
                <a:latin typeface="Arial" pitchFamily="-107" charset="0"/>
              </a:rPr>
              <a:t>Equal Pay Act of 1963</a:t>
            </a:r>
          </a:p>
          <a:p>
            <a:pPr lvl="1"/>
            <a:r>
              <a:rPr lang="en-US" sz="2800">
                <a:latin typeface="Arial" pitchFamily="-107" charset="0"/>
              </a:rPr>
              <a:t>2009 Fair Pay Act – gives employees more time to file a complaint with the government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90538" y="-17463"/>
            <a:ext cx="8229600" cy="768351"/>
          </a:xfrm>
        </p:spPr>
        <p:txBody>
          <a:bodyPr/>
          <a:lstStyle/>
          <a:p>
            <a:r>
              <a:rPr lang="en-US" sz="3600">
                <a:latin typeface="Helvetica Neue" pitchFamily="-107" charset="0"/>
              </a:rPr>
              <a:t>Median Annual Earnings by Group</a:t>
            </a:r>
          </a:p>
        </p:txBody>
      </p:sp>
      <p:pic>
        <p:nvPicPr>
          <p:cNvPr id="4" name="Picture 3" descr="Table 15.3 titled Median Annual Earnings by Group has 12 rows and 3 columns. The column headers are as follows: Group; Median earnings in 2013; and Percentage difference within each group. Source: U.S. Bureau of Labor Statistics, 2014. Authors' adjustments."/>
          <p:cNvPicPr>
            <a:picLocks noChangeAspect="1"/>
          </p:cNvPicPr>
          <p:nvPr/>
        </p:nvPicPr>
        <p:blipFill>
          <a:blip r:embed="rId3"/>
          <a:srcRect b="2999"/>
          <a:stretch>
            <a:fillRect/>
          </a:stretch>
        </p:blipFill>
        <p:spPr>
          <a:xfrm>
            <a:off x="609600" y="960207"/>
            <a:ext cx="7924800" cy="5771279"/>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57200" y="0"/>
            <a:ext cx="8382000" cy="1527175"/>
          </a:xfrm>
        </p:spPr>
        <p:txBody>
          <a:bodyPr/>
          <a:lstStyle/>
          <a:p>
            <a:r>
              <a:rPr lang="en-US" dirty="0">
                <a:latin typeface="Helvetica Neue" pitchFamily="-107" charset="0"/>
              </a:rPr>
              <a:t>Wage </a:t>
            </a:r>
            <a:r>
              <a:rPr lang="en-US" dirty="0" smtClean="0">
                <a:latin typeface="Helvetica Neue" pitchFamily="-107" charset="0"/>
              </a:rPr>
              <a:t>Discrimination</a:t>
            </a:r>
            <a:r>
              <a:rPr lang="en-US" altLang="x-none" dirty="0">
                <a:latin typeface="Arial" charset="0"/>
                <a:ea typeface="MS PGothic" charset="-128"/>
                <a:cs typeface="Arial" charset="0"/>
              </a:rPr>
              <a:t>—</a:t>
            </a:r>
            <a:r>
              <a:rPr lang="en-US" dirty="0" smtClean="0">
                <a:latin typeface="Helvetica Neue" pitchFamily="-107" charset="0"/>
              </a:rPr>
              <a:t>2 </a:t>
            </a:r>
            <a:endParaRPr lang="en-US" dirty="0">
              <a:latin typeface="Helvetica Neue" pitchFamily="-107" charset="0"/>
            </a:endParaRPr>
          </a:p>
        </p:txBody>
      </p:sp>
      <p:sp>
        <p:nvSpPr>
          <p:cNvPr id="21507" name="Content Placeholder 2"/>
          <p:cNvSpPr>
            <a:spLocks noGrp="1"/>
          </p:cNvSpPr>
          <p:nvPr>
            <p:ph idx="1"/>
          </p:nvPr>
        </p:nvSpPr>
        <p:spPr>
          <a:xfrm>
            <a:off x="136525" y="1638300"/>
            <a:ext cx="5730875" cy="4876800"/>
          </a:xfrm>
        </p:spPr>
        <p:txBody>
          <a:bodyPr/>
          <a:lstStyle/>
          <a:p>
            <a:r>
              <a:rPr lang="en-US" sz="3000">
                <a:latin typeface="Arial" pitchFamily="-107" charset="0"/>
              </a:rPr>
              <a:t>Explaining the gender gap:</a:t>
            </a:r>
          </a:p>
          <a:p>
            <a:pPr lvl="1"/>
            <a:r>
              <a:rPr lang="en-US" sz="2800">
                <a:latin typeface="Arial" pitchFamily="-107" charset="0"/>
              </a:rPr>
              <a:t>Some of the wage differences can be explained by compensating differentials.</a:t>
            </a:r>
          </a:p>
          <a:p>
            <a:pPr lvl="1"/>
            <a:r>
              <a:rPr lang="en-US" sz="2800">
                <a:latin typeface="Arial" pitchFamily="-107" charset="0"/>
              </a:rPr>
              <a:t>Men more likely to work </a:t>
            </a:r>
            <a:br>
              <a:rPr lang="en-US" sz="2800">
                <a:latin typeface="Arial" pitchFamily="-107" charset="0"/>
              </a:rPr>
            </a:br>
            <a:r>
              <a:rPr lang="en-US" sz="2800">
                <a:latin typeface="Arial" pitchFamily="-107" charset="0"/>
              </a:rPr>
              <a:t>outdoors (construction, road</a:t>
            </a:r>
            <a:br>
              <a:rPr lang="en-US" sz="2800">
                <a:latin typeface="Arial" pitchFamily="-107" charset="0"/>
              </a:rPr>
            </a:br>
            <a:r>
              <a:rPr lang="en-US" sz="2800">
                <a:latin typeface="Arial" pitchFamily="-107" charset="0"/>
              </a:rPr>
              <a:t>work) or in more dangerous conditions</a:t>
            </a:r>
          </a:p>
          <a:p>
            <a:pPr lvl="1"/>
            <a:r>
              <a:rPr lang="en-US" sz="2800">
                <a:latin typeface="Arial" pitchFamily="-107" charset="0"/>
              </a:rPr>
              <a:t>Women leave the labor force more (child or elder care)</a:t>
            </a:r>
          </a:p>
        </p:txBody>
      </p:sp>
      <p:pic>
        <p:nvPicPr>
          <p:cNvPr id="43011" name="Picture 4" descr="A woman looks at a computer in the foreground while a man in the background talks on the phone."/>
          <p:cNvPicPr>
            <a:picLocks noChangeAspect="1" noChangeArrowheads="1"/>
          </p:cNvPicPr>
          <p:nvPr/>
        </p:nvPicPr>
        <p:blipFill>
          <a:blip r:embed="rId3"/>
          <a:srcRect/>
          <a:stretch>
            <a:fillRect/>
          </a:stretch>
        </p:blipFill>
        <p:spPr bwMode="auto">
          <a:xfrm>
            <a:off x="5651500" y="2933700"/>
            <a:ext cx="3276600" cy="218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0"/>
            <a:ext cx="8382000" cy="1527175"/>
          </a:xfrm>
        </p:spPr>
        <p:txBody>
          <a:bodyPr/>
          <a:lstStyle/>
          <a:p>
            <a:r>
              <a:rPr lang="en-US" dirty="0">
                <a:latin typeface="Helvetica Neue" pitchFamily="-107" charset="0"/>
              </a:rPr>
              <a:t>Wage </a:t>
            </a:r>
            <a:r>
              <a:rPr lang="en-US" dirty="0" smtClean="0">
                <a:latin typeface="Helvetica Neue" pitchFamily="-107" charset="0"/>
              </a:rPr>
              <a:t>Discrimination</a:t>
            </a:r>
            <a:r>
              <a:rPr lang="en-US" altLang="x-none" dirty="0">
                <a:latin typeface="Arial" charset="0"/>
                <a:ea typeface="MS PGothic" charset="-128"/>
                <a:cs typeface="Arial" charset="0"/>
              </a:rPr>
              <a:t>—</a:t>
            </a:r>
            <a:r>
              <a:rPr lang="en-US" dirty="0" smtClean="0">
                <a:latin typeface="Helvetica Neue" pitchFamily="-107" charset="0"/>
              </a:rPr>
              <a:t>3 </a:t>
            </a:r>
            <a:endParaRPr lang="en-US" dirty="0">
              <a:latin typeface="Helvetica Neue" pitchFamily="-107" charset="0"/>
            </a:endParaRPr>
          </a:p>
        </p:txBody>
      </p:sp>
      <p:sp>
        <p:nvSpPr>
          <p:cNvPr id="23555" name="Content Placeholder 2"/>
          <p:cNvSpPr>
            <a:spLocks noGrp="1"/>
          </p:cNvSpPr>
          <p:nvPr>
            <p:ph idx="1"/>
          </p:nvPr>
        </p:nvSpPr>
        <p:spPr>
          <a:xfrm>
            <a:off x="368300" y="1624013"/>
            <a:ext cx="8318500" cy="5043487"/>
          </a:xfrm>
        </p:spPr>
        <p:txBody>
          <a:bodyPr/>
          <a:lstStyle/>
          <a:p>
            <a:r>
              <a:rPr lang="en-US" sz="2800">
                <a:latin typeface="Arial" pitchFamily="-107" charset="0"/>
              </a:rPr>
              <a:t>Explaining the race gap:</a:t>
            </a:r>
          </a:p>
          <a:p>
            <a:pPr lvl="1"/>
            <a:r>
              <a:rPr lang="en-US" sz="2800">
                <a:latin typeface="Arial" pitchFamily="-107" charset="0"/>
              </a:rPr>
              <a:t>Can be explained in large part by differences in human capital.</a:t>
            </a:r>
          </a:p>
          <a:p>
            <a:pPr lvl="1"/>
            <a:r>
              <a:rPr lang="en-US" sz="2800">
                <a:latin typeface="Arial" pitchFamily="-107" charset="0"/>
              </a:rPr>
              <a:t>Education levels by race differ.</a:t>
            </a:r>
          </a:p>
          <a:p>
            <a:endParaRPr lang="en-US" sz="2800">
              <a:latin typeface="Arial" pitchFamily="-107" charset="0"/>
            </a:endParaRPr>
          </a:p>
          <a:p>
            <a:r>
              <a:rPr lang="en-US" sz="2800">
                <a:latin typeface="Arial" pitchFamily="-107" charset="0"/>
              </a:rPr>
              <a:t>Explaining the age gap: Life-cycle wage pattern</a:t>
            </a:r>
          </a:p>
          <a:p>
            <a:pPr lvl="1"/>
            <a:r>
              <a:rPr lang="en-US" sz="2800">
                <a:latin typeface="Arial" pitchFamily="-107" charset="0"/>
              </a:rPr>
              <a:t>As workers get older, gain more human capital so earnings rise.</a:t>
            </a:r>
          </a:p>
          <a:p>
            <a:pPr lvl="1"/>
            <a:r>
              <a:rPr lang="en-US" sz="2800">
                <a:latin typeface="Arial" pitchFamily="-107" charset="0"/>
              </a:rPr>
              <a:t>But gains from more human capital subject to diminishing returns.</a:t>
            </a:r>
          </a:p>
          <a:p>
            <a:endParaRPr lang="en-US" sz="2400">
              <a:latin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0"/>
            <a:ext cx="8229600" cy="1527175"/>
          </a:xfrm>
        </p:spPr>
        <p:txBody>
          <a:bodyPr/>
          <a:lstStyle/>
          <a:p>
            <a:r>
              <a:rPr lang="en-US" sz="3600">
                <a:latin typeface="Arial" pitchFamily="-107" charset="0"/>
              </a:rPr>
              <a:t>Economics in “</a:t>
            </a:r>
            <a:r>
              <a:rPr lang="en-US" sz="3600" i="1">
                <a:latin typeface="Arial" pitchFamily="-107" charset="0"/>
              </a:rPr>
              <a:t>Freakonomics 2 </a:t>
            </a:r>
            <a:r>
              <a:rPr lang="en-US" sz="3600">
                <a:latin typeface="Arial" pitchFamily="-107" charset="0"/>
              </a:rPr>
              <a:t>(Can You Put a Price on Looks?)”</a:t>
            </a:r>
            <a:endParaRPr lang="en-US" sz="3600" i="1">
              <a:latin typeface="Arial" pitchFamily="-107" charset="0"/>
            </a:endParaRPr>
          </a:p>
        </p:txBody>
      </p:sp>
      <p:sp>
        <p:nvSpPr>
          <p:cNvPr id="47106" name="Content Placeholder 2"/>
          <p:cNvSpPr>
            <a:spLocks noGrp="1"/>
          </p:cNvSpPr>
          <p:nvPr>
            <p:ph idx="1"/>
          </p:nvPr>
        </p:nvSpPr>
        <p:spPr>
          <a:xfrm>
            <a:off x="457200" y="1698625"/>
            <a:ext cx="8229600" cy="1306513"/>
          </a:xfrm>
        </p:spPr>
        <p:txBody>
          <a:bodyPr/>
          <a:lstStyle/>
          <a:p>
            <a:r>
              <a:rPr lang="en-US" sz="3200">
                <a:latin typeface="Arial" pitchFamily="-107" charset="0"/>
              </a:rPr>
              <a:t>Do looks matter? And how much is attractiveness worth?</a:t>
            </a:r>
            <a:endParaRPr lang="en-US" sz="2800">
              <a:latin typeface="Arial" pitchFamily="-107" charset="0"/>
            </a:endParaRPr>
          </a:p>
        </p:txBody>
      </p:sp>
      <p:pic>
        <p:nvPicPr>
          <p:cNvPr id="47107" name="Picture 4" descr="Tip #537: Wage Premium in “Freakonomics 2 (Can You Put a Price on Looks?)”">
            <a:hlinkClick r:id="rId3"/>
          </p:cNvPr>
          <p:cNvPicPr>
            <a:picLocks noChangeAspect="1"/>
          </p:cNvPicPr>
          <p:nvPr/>
        </p:nvPicPr>
        <p:blipFill>
          <a:blip r:embed="rId4"/>
          <a:srcRect l="20306" t="18303" r="22078" b="25455"/>
          <a:stretch>
            <a:fillRect/>
          </a:stretch>
        </p:blipFill>
        <p:spPr bwMode="auto">
          <a:xfrm>
            <a:off x="3797300" y="3846513"/>
            <a:ext cx="1549400" cy="147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457200" y="0"/>
            <a:ext cx="8382000" cy="1527175"/>
          </a:xfrm>
        </p:spPr>
        <p:txBody>
          <a:bodyPr/>
          <a:lstStyle/>
          <a:p>
            <a:r>
              <a:rPr lang="en-US">
                <a:latin typeface="Helvetica Neue" pitchFamily="-107" charset="0"/>
              </a:rPr>
              <a:t>Previously</a:t>
            </a:r>
          </a:p>
        </p:txBody>
      </p:sp>
      <p:sp>
        <p:nvSpPr>
          <p:cNvPr id="9219" name="Content Placeholder 2"/>
          <p:cNvSpPr>
            <a:spLocks noGrp="1"/>
          </p:cNvSpPr>
          <p:nvPr>
            <p:ph idx="1"/>
          </p:nvPr>
        </p:nvSpPr>
        <p:spPr>
          <a:xfrm>
            <a:off x="368300" y="1624013"/>
            <a:ext cx="8318500" cy="5043487"/>
          </a:xfrm>
        </p:spPr>
        <p:txBody>
          <a:bodyPr/>
          <a:lstStyle/>
          <a:p>
            <a:r>
              <a:rPr lang="en-US" sz="2400">
                <a:latin typeface="Arial" pitchFamily="-107" charset="0"/>
              </a:rPr>
              <a:t>The demand for each factor of production is a derived demand that stems from a firm’</a:t>
            </a:r>
            <a:r>
              <a:rPr lang="en-US" altLang="ja-JP" sz="2400">
                <a:latin typeface="Arial" pitchFamily="-107" charset="0"/>
              </a:rPr>
              <a:t>s desire to supply a good in another market.</a:t>
            </a:r>
          </a:p>
          <a:p>
            <a:r>
              <a:rPr lang="en-US" sz="2400">
                <a:latin typeface="Arial" pitchFamily="-107" charset="0"/>
              </a:rPr>
              <a:t>Labor markets reconcile the forces of demand and supply into a wage signal that conveys information to both sides of the market.</a:t>
            </a:r>
          </a:p>
          <a:p>
            <a:r>
              <a:rPr lang="en-US" sz="2400">
                <a:latin typeface="Arial" pitchFamily="-107" charset="0"/>
              </a:rPr>
              <a:t>A monopsonist in the labor market is able to leverage market power by paying workers less.</a:t>
            </a:r>
          </a:p>
          <a:p>
            <a:pPr marL="342900" lvl="1" indent="-342900">
              <a:buFont typeface="Arial" pitchFamily="-107" charset="0"/>
              <a:buChar char="•"/>
            </a:pPr>
            <a:r>
              <a:rPr lang="en-US" sz="2400">
                <a:latin typeface="Arial" pitchFamily="-107" charset="0"/>
              </a:rPr>
              <a:t>In the long run, outsourcing moves jobs to workers who are more productive, and thus increases the overall productivity of workers everywhere.</a:t>
            </a:r>
          </a:p>
          <a:p>
            <a:endParaRPr lang="en-US" sz="2000">
              <a:latin typeface="Arial" pitchFamily="-107"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57200" y="0"/>
            <a:ext cx="8229600" cy="1527175"/>
          </a:xfrm>
        </p:spPr>
        <p:txBody>
          <a:bodyPr/>
          <a:lstStyle/>
          <a:p>
            <a:r>
              <a:rPr lang="en-US">
                <a:latin typeface="Arial" pitchFamily="-107" charset="0"/>
              </a:rPr>
              <a:t>Economics in </a:t>
            </a:r>
            <a:r>
              <a:rPr lang="en-US" i="1">
                <a:latin typeface="Arial" pitchFamily="-107" charset="0"/>
              </a:rPr>
              <a:t>Anchorman: The Legend of Ron Burgundy</a:t>
            </a:r>
          </a:p>
        </p:txBody>
      </p:sp>
      <p:sp>
        <p:nvSpPr>
          <p:cNvPr id="49154" name="Content Placeholder 2"/>
          <p:cNvSpPr>
            <a:spLocks noGrp="1"/>
          </p:cNvSpPr>
          <p:nvPr>
            <p:ph idx="1"/>
          </p:nvPr>
        </p:nvSpPr>
        <p:spPr>
          <a:xfrm>
            <a:off x="457200" y="1698625"/>
            <a:ext cx="8229600" cy="2743200"/>
          </a:xfrm>
        </p:spPr>
        <p:txBody>
          <a:bodyPr/>
          <a:lstStyle/>
          <a:p>
            <a:r>
              <a:rPr lang="en-US" sz="3200">
                <a:latin typeface="Arial" pitchFamily="-107" charset="0"/>
              </a:rPr>
              <a:t>“I love the ladies. They rev my engine, but they don’t belong in the newsroom! It is anchorman, not anchor lady! And that is a scientific fact!”</a:t>
            </a:r>
            <a:endParaRPr lang="en-US" sz="2800">
              <a:latin typeface="Arial" pitchFamily="-107" charset="0"/>
            </a:endParaRPr>
          </a:p>
        </p:txBody>
      </p:sp>
      <p:pic>
        <p:nvPicPr>
          <p:cNvPr id="49155" name="Picture 5" descr="Actor Will Ferrell as the character Ron Burgundy in the movie Anchorman.">
            <a:hlinkClick r:id="rId3"/>
          </p:cNvPr>
          <p:cNvPicPr>
            <a:picLocks noChangeAspect="1" noChangeArrowheads="1"/>
          </p:cNvPicPr>
          <p:nvPr/>
        </p:nvPicPr>
        <p:blipFill>
          <a:blip r:embed="rId4"/>
          <a:srcRect/>
          <a:stretch>
            <a:fillRect/>
          </a:stretch>
        </p:blipFill>
        <p:spPr bwMode="auto">
          <a:xfrm>
            <a:off x="2752725" y="3846513"/>
            <a:ext cx="3638550" cy="28876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0"/>
            <a:ext cx="8382000" cy="1527175"/>
          </a:xfrm>
        </p:spPr>
        <p:txBody>
          <a:bodyPr/>
          <a:lstStyle/>
          <a:p>
            <a:r>
              <a:rPr lang="en-US" dirty="0">
                <a:latin typeface="Helvetica Neue" pitchFamily="-107" charset="0"/>
              </a:rPr>
              <a:t>Wage </a:t>
            </a:r>
            <a:r>
              <a:rPr lang="en-US" dirty="0" smtClean="0">
                <a:latin typeface="Helvetica Neue" pitchFamily="-107" charset="0"/>
              </a:rPr>
              <a:t>Discrimination</a:t>
            </a:r>
            <a:r>
              <a:rPr lang="en-US" altLang="x-none" dirty="0">
                <a:latin typeface="Arial" charset="0"/>
                <a:ea typeface="MS PGothic" charset="-128"/>
                <a:cs typeface="Arial" charset="0"/>
              </a:rPr>
              <a:t>—</a:t>
            </a:r>
            <a:r>
              <a:rPr lang="en-US" dirty="0" smtClean="0">
                <a:latin typeface="Helvetica Neue" pitchFamily="-107" charset="0"/>
              </a:rPr>
              <a:t>4 </a:t>
            </a:r>
            <a:endParaRPr lang="en-US" dirty="0">
              <a:latin typeface="Helvetica Neue" pitchFamily="-107" charset="0"/>
            </a:endParaRPr>
          </a:p>
        </p:txBody>
      </p:sp>
      <p:sp>
        <p:nvSpPr>
          <p:cNvPr id="26627" name="Content Placeholder 2"/>
          <p:cNvSpPr>
            <a:spLocks noGrp="1"/>
          </p:cNvSpPr>
          <p:nvPr>
            <p:ph idx="1"/>
          </p:nvPr>
        </p:nvSpPr>
        <p:spPr>
          <a:xfrm>
            <a:off x="368300" y="1624013"/>
            <a:ext cx="8318500" cy="5043487"/>
          </a:xfrm>
        </p:spPr>
        <p:txBody>
          <a:bodyPr/>
          <a:lstStyle/>
          <a:p>
            <a:r>
              <a:rPr lang="en-US" sz="2800" dirty="0">
                <a:latin typeface="Arial" pitchFamily="-107" charset="0"/>
              </a:rPr>
              <a:t>Imagine a community with only two types of jobs: engineers and secretaries</a:t>
            </a:r>
          </a:p>
          <a:p>
            <a:r>
              <a:rPr lang="en-US" sz="2800" dirty="0">
                <a:latin typeface="Arial" pitchFamily="-107" charset="0"/>
              </a:rPr>
              <a:t>Now suppose there is </a:t>
            </a:r>
            <a:r>
              <a:rPr lang="en-US" sz="2800" b="1" dirty="0" smtClean="0">
                <a:solidFill>
                  <a:srgbClr val="1492C7"/>
                </a:solidFill>
                <a:latin typeface="Arial" pitchFamily="-107" charset="0"/>
                <a:cs typeface="Arial" pitchFamily="-107" charset="0"/>
              </a:rPr>
              <a:t>Occupational Crowding</a:t>
            </a:r>
            <a:r>
              <a:rPr lang="en-US" sz="2800" dirty="0" smtClean="0">
                <a:latin typeface="Arial" pitchFamily="-107" charset="0"/>
              </a:rPr>
              <a:t>:</a:t>
            </a:r>
            <a:endParaRPr lang="en-US" sz="2800" b="1" dirty="0">
              <a:latin typeface="Arial" pitchFamily="-107" charset="0"/>
            </a:endParaRPr>
          </a:p>
          <a:p>
            <a:pPr marL="742950" lvl="2" indent="-342900"/>
            <a:r>
              <a:rPr lang="en-US" sz="2800" dirty="0">
                <a:latin typeface="Arial" pitchFamily="-107" charset="0"/>
              </a:rPr>
              <a:t>The crowding of a group of workers into a small number of jobs.</a:t>
            </a:r>
          </a:p>
          <a:p>
            <a:pPr marL="342900" lvl="1" indent="-342900"/>
            <a:r>
              <a:rPr lang="en-US" sz="2800" dirty="0">
                <a:latin typeface="Arial" pitchFamily="-107" charset="0"/>
              </a:rPr>
              <a:t>Assume women can no longer be engineers. What happens?</a:t>
            </a:r>
          </a:p>
          <a:p>
            <a:pPr marL="342900" lvl="1" indent="-342900"/>
            <a:r>
              <a:rPr lang="en-US" sz="2800" dirty="0">
                <a:latin typeface="Arial" pitchFamily="-107" charset="0"/>
              </a:rPr>
              <a:t>Large supply of secretary labor, low wages</a:t>
            </a:r>
          </a:p>
          <a:p>
            <a:pPr marL="342900" lvl="1" indent="-342900"/>
            <a:r>
              <a:rPr lang="en-US" sz="2800" dirty="0">
                <a:latin typeface="Arial" pitchFamily="-107" charset="0"/>
              </a:rPr>
              <a:t>Small supply of engineer workers, high wages</a:t>
            </a:r>
          </a:p>
          <a:p>
            <a:endParaRPr lang="en-US" sz="2800" dirty="0">
              <a:latin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457200" y="0"/>
            <a:ext cx="8382000" cy="1527175"/>
          </a:xfrm>
        </p:spPr>
        <p:txBody>
          <a:bodyPr/>
          <a:lstStyle/>
          <a:p>
            <a:r>
              <a:rPr lang="en-US">
                <a:latin typeface="Helvetica Neue" pitchFamily="-107" charset="0"/>
              </a:rPr>
              <a:t>Where the Men Aren’</a:t>
            </a:r>
            <a:r>
              <a:rPr lang="en-US" altLang="ja-JP">
                <a:latin typeface="Helvetica Neue" pitchFamily="-107" charset="0"/>
              </a:rPr>
              <a:t>t</a:t>
            </a:r>
            <a:endParaRPr lang="en-US">
              <a:latin typeface="Helvetica Neue" pitchFamily="-107" charset="0"/>
            </a:endParaRPr>
          </a:p>
        </p:txBody>
      </p:sp>
      <p:pic>
        <p:nvPicPr>
          <p:cNvPr id="4" name="Picture 3" descr="Table 15.4 titled Where the Men Aren’t has 10 rows and 2 columns. The column headers are Job and Percentage female. Source: Bureau of Labor Statistics, 2010."/>
          <p:cNvPicPr>
            <a:picLocks noChangeAspect="1"/>
          </p:cNvPicPr>
          <p:nvPr/>
        </p:nvPicPr>
        <p:blipFill>
          <a:blip r:embed="rId3"/>
          <a:srcRect b="2944"/>
          <a:stretch>
            <a:fillRect/>
          </a:stretch>
        </p:blipFill>
        <p:spPr>
          <a:xfrm>
            <a:off x="304800" y="1612342"/>
            <a:ext cx="8534400" cy="523611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57200" y="0"/>
            <a:ext cx="8382000" cy="1527175"/>
          </a:xfrm>
        </p:spPr>
        <p:txBody>
          <a:bodyPr/>
          <a:lstStyle/>
          <a:p>
            <a:r>
              <a:rPr lang="en-US">
                <a:latin typeface="Helvetica Neue" pitchFamily="-107" charset="0"/>
              </a:rPr>
              <a:t>Wage </a:t>
            </a:r>
            <a:r>
              <a:rPr lang="en-US" smtClean="0">
                <a:latin typeface="Helvetica Neue" pitchFamily="-107" charset="0"/>
              </a:rPr>
              <a:t>Discrimination</a:t>
            </a:r>
            <a:r>
              <a:rPr lang="en-US" altLang="x-none">
                <a:latin typeface="Arial" charset="0"/>
                <a:ea typeface="MS PGothic" charset="-128"/>
                <a:cs typeface="Arial" charset="0"/>
              </a:rPr>
              <a:t>—</a:t>
            </a:r>
            <a:r>
              <a:rPr lang="en-US" smtClean="0">
                <a:latin typeface="Helvetica Neue" pitchFamily="-107" charset="0"/>
              </a:rPr>
              <a:t>5 </a:t>
            </a:r>
            <a:endParaRPr lang="en-US">
              <a:latin typeface="Helvetica Neue" pitchFamily="-107" charset="0"/>
            </a:endParaRPr>
          </a:p>
        </p:txBody>
      </p:sp>
      <p:sp>
        <p:nvSpPr>
          <p:cNvPr id="28675" name="Content Placeholder 2"/>
          <p:cNvSpPr>
            <a:spLocks noGrp="1"/>
          </p:cNvSpPr>
          <p:nvPr>
            <p:ph idx="1"/>
          </p:nvPr>
        </p:nvSpPr>
        <p:spPr>
          <a:xfrm>
            <a:off x="368300" y="1624013"/>
            <a:ext cx="8318500" cy="5043487"/>
          </a:xfrm>
        </p:spPr>
        <p:txBody>
          <a:bodyPr/>
          <a:lstStyle/>
          <a:p>
            <a:r>
              <a:rPr lang="en-US" sz="3000">
                <a:latin typeface="Arial" pitchFamily="-107" charset="0"/>
              </a:rPr>
              <a:t>Why does occupational crowding remain?</a:t>
            </a:r>
          </a:p>
          <a:p>
            <a:pPr lvl="1"/>
            <a:r>
              <a:rPr lang="en-US" sz="2800">
                <a:latin typeface="Arial" pitchFamily="-107" charset="0"/>
              </a:rPr>
              <a:t>Rigidity in changing careers, social customs, and personal preferences</a:t>
            </a:r>
          </a:p>
          <a:p>
            <a:r>
              <a:rPr lang="en-US" sz="3000">
                <a:latin typeface="Arial" pitchFamily="-107" charset="0"/>
              </a:rPr>
              <a:t>Optimism?</a:t>
            </a:r>
          </a:p>
          <a:p>
            <a:pPr lvl="1"/>
            <a:r>
              <a:rPr lang="en-US" sz="2800">
                <a:latin typeface="Arial" pitchFamily="-107" charset="0"/>
              </a:rPr>
              <a:t>Discrimination accounts for &lt; 5% of observed wage differences</a:t>
            </a:r>
          </a:p>
          <a:p>
            <a:pPr lvl="1"/>
            <a:r>
              <a:rPr lang="en-US" sz="2800">
                <a:latin typeface="Arial" pitchFamily="-107" charset="0"/>
              </a:rPr>
              <a:t>Gender gap is shrinking: 60% in 1960, 82% today</a:t>
            </a:r>
          </a:p>
          <a:p>
            <a:pPr lvl="1"/>
            <a:r>
              <a:rPr lang="en-US" sz="2800">
                <a:latin typeface="Arial" pitchFamily="-107" charset="0"/>
              </a:rPr>
              <a:t>Three women for every two men enrolled in postsecondary education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0"/>
            <a:ext cx="8382000" cy="1527175"/>
          </a:xfrm>
        </p:spPr>
        <p:txBody>
          <a:bodyPr/>
          <a:lstStyle/>
          <a:p>
            <a:r>
              <a:rPr lang="en-US">
                <a:latin typeface="Helvetica Neue" pitchFamily="-107" charset="0"/>
              </a:rPr>
              <a:t>Winner Take All</a:t>
            </a:r>
          </a:p>
        </p:txBody>
      </p:sp>
      <p:sp>
        <p:nvSpPr>
          <p:cNvPr id="31747" name="Content Placeholder 2"/>
          <p:cNvSpPr>
            <a:spLocks noGrp="1"/>
          </p:cNvSpPr>
          <p:nvPr>
            <p:ph idx="1"/>
          </p:nvPr>
        </p:nvSpPr>
        <p:spPr>
          <a:xfrm>
            <a:off x="368300" y="1624013"/>
            <a:ext cx="8224838" cy="5043487"/>
          </a:xfrm>
        </p:spPr>
        <p:txBody>
          <a:bodyPr/>
          <a:lstStyle/>
          <a:p>
            <a:r>
              <a:rPr lang="en-US" sz="2800">
                <a:latin typeface="Arial" pitchFamily="-107" charset="0"/>
              </a:rPr>
              <a:t>Winner take all</a:t>
            </a:r>
          </a:p>
          <a:p>
            <a:pPr lvl="1"/>
            <a:r>
              <a:rPr lang="en-US" sz="2800">
                <a:latin typeface="Arial" pitchFamily="-107" charset="0"/>
              </a:rPr>
              <a:t>Exists when relatively </a:t>
            </a:r>
            <a:r>
              <a:rPr lang="en-US" sz="2800" i="1">
                <a:latin typeface="Arial" pitchFamily="-107" charset="0"/>
              </a:rPr>
              <a:t>small</a:t>
            </a:r>
            <a:r>
              <a:rPr lang="en-US" sz="2800">
                <a:latin typeface="Arial" pitchFamily="-107" charset="0"/>
              </a:rPr>
              <a:t/>
            </a:r>
            <a:br>
              <a:rPr lang="en-US" sz="2800">
                <a:latin typeface="Arial" pitchFamily="-107" charset="0"/>
              </a:rPr>
            </a:br>
            <a:r>
              <a:rPr lang="en-US" sz="2800">
                <a:latin typeface="Arial" pitchFamily="-107" charset="0"/>
              </a:rPr>
              <a:t>differences in ability lead to</a:t>
            </a:r>
            <a:br>
              <a:rPr lang="en-US" sz="2800">
                <a:latin typeface="Arial" pitchFamily="-107" charset="0"/>
              </a:rPr>
            </a:br>
            <a:r>
              <a:rPr lang="en-US" sz="2800" i="1">
                <a:latin typeface="Arial" pitchFamily="-107" charset="0"/>
              </a:rPr>
              <a:t>large</a:t>
            </a:r>
            <a:r>
              <a:rPr lang="en-US" sz="2800">
                <a:latin typeface="Arial" pitchFamily="-107" charset="0"/>
              </a:rPr>
              <a:t> differences in earnings.</a:t>
            </a:r>
          </a:p>
          <a:p>
            <a:r>
              <a:rPr lang="en-US" sz="2800">
                <a:latin typeface="Arial" pitchFamily="-107" charset="0"/>
              </a:rPr>
              <a:t>Examples</a:t>
            </a:r>
          </a:p>
          <a:p>
            <a:pPr lvl="1"/>
            <a:r>
              <a:rPr lang="en-US" sz="2800">
                <a:latin typeface="Arial" pitchFamily="-107" charset="0"/>
              </a:rPr>
              <a:t>Professional athletes</a:t>
            </a:r>
          </a:p>
          <a:p>
            <a:pPr lvl="1"/>
            <a:r>
              <a:rPr lang="en-US" sz="2800">
                <a:latin typeface="Arial" pitchFamily="-107" charset="0"/>
              </a:rPr>
              <a:t>CEOs</a:t>
            </a:r>
          </a:p>
        </p:txBody>
      </p:sp>
      <p:pic>
        <p:nvPicPr>
          <p:cNvPr id="57347" name="Picture 4" descr="Alex Rodriguez"/>
          <p:cNvPicPr>
            <a:picLocks noChangeAspect="1" noChangeArrowheads="1"/>
          </p:cNvPicPr>
          <p:nvPr/>
        </p:nvPicPr>
        <p:blipFill>
          <a:blip r:embed="rId3"/>
          <a:srcRect/>
          <a:stretch>
            <a:fillRect/>
          </a:stretch>
        </p:blipFill>
        <p:spPr bwMode="auto">
          <a:xfrm>
            <a:off x="5888038" y="3065463"/>
            <a:ext cx="3054350" cy="2159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734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idx="4294967295"/>
          </p:nvPr>
        </p:nvSpPr>
        <p:spPr>
          <a:xfrm>
            <a:off x="457200" y="0"/>
            <a:ext cx="8229600" cy="1527175"/>
          </a:xfrm>
        </p:spPr>
        <p:txBody>
          <a:bodyPr/>
          <a:lstStyle/>
          <a:p>
            <a:pPr algn="l" eaLnBrk="1" hangingPunct="1"/>
            <a:r>
              <a:rPr lang="en-US" dirty="0">
                <a:latin typeface="Helvetica Neue" pitchFamily="-107" charset="0"/>
              </a:rPr>
              <a:t>Practice What You </a:t>
            </a:r>
            <a:r>
              <a:rPr lang="en-US" dirty="0" smtClean="0">
                <a:latin typeface="Helvetica Neue" pitchFamily="-107" charset="0"/>
              </a:rPr>
              <a:t>Know</a:t>
            </a:r>
            <a:r>
              <a:rPr lang="en-US" altLang="x-none" dirty="0">
                <a:latin typeface="Arial" charset="0"/>
                <a:ea typeface="MS PGothic" charset="-128"/>
                <a:cs typeface="Arial" charset="0"/>
              </a:rPr>
              <a:t>—</a:t>
            </a:r>
            <a:r>
              <a:rPr lang="en-US" dirty="0" smtClean="0">
                <a:latin typeface="Helvetica Neue" pitchFamily="-107" charset="0"/>
              </a:rPr>
              <a:t>1 </a:t>
            </a:r>
            <a:endParaRPr lang="en-US" dirty="0">
              <a:latin typeface="Helvetica Neue" pitchFamily="-107" charset="0"/>
            </a:endParaRPr>
          </a:p>
        </p:txBody>
      </p:sp>
      <p:sp>
        <p:nvSpPr>
          <p:cNvPr id="59394" name="Content Placeholder 2"/>
          <p:cNvSpPr>
            <a:spLocks noGrp="1"/>
          </p:cNvSpPr>
          <p:nvPr>
            <p:ph idx="4294967295"/>
          </p:nvPr>
        </p:nvSpPr>
        <p:spPr>
          <a:xfrm>
            <a:off x="273050" y="1712913"/>
            <a:ext cx="8696325" cy="4895850"/>
          </a:xfrm>
        </p:spPr>
        <p:txBody>
          <a:bodyPr/>
          <a:lstStyle/>
          <a:p>
            <a:pPr eaLnBrk="1" hangingPunct="1"/>
            <a:r>
              <a:rPr lang="en-US" sz="3200">
                <a:latin typeface="Helvetica Neue" pitchFamily="-107" charset="0"/>
              </a:rPr>
              <a:t>Which of the following statements is related to compensating wage differentials?</a:t>
            </a:r>
            <a:endParaRPr lang="en-US" sz="3200"/>
          </a:p>
          <a:p>
            <a:pPr marL="971550" lvl="1" indent="-514350" eaLnBrk="1" hangingPunct="1">
              <a:buFont typeface="Calibri" pitchFamily="-107" charset="0"/>
              <a:buAutoNum type="alphaUcPeriod"/>
            </a:pPr>
            <a:r>
              <a:rPr lang="en-US" sz="2800">
                <a:latin typeface="Helvetica Neue" pitchFamily="-107" charset="0"/>
              </a:rPr>
              <a:t>Long-term labor contracts may be undesirable for firms.</a:t>
            </a:r>
          </a:p>
          <a:p>
            <a:pPr marL="971550" lvl="1" indent="-514350" eaLnBrk="1" hangingPunct="1">
              <a:buFont typeface="Calibri" pitchFamily="-107" charset="0"/>
              <a:buAutoNum type="alphaUcPeriod"/>
            </a:pPr>
            <a:r>
              <a:rPr lang="en-US" sz="2800">
                <a:latin typeface="Helvetica Neue" pitchFamily="-107" charset="0"/>
              </a:rPr>
              <a:t>Education is directly correlated with income.</a:t>
            </a:r>
          </a:p>
          <a:p>
            <a:pPr marL="971550" lvl="1" indent="-514350" eaLnBrk="1" hangingPunct="1">
              <a:buFont typeface="Calibri" pitchFamily="-107" charset="0"/>
              <a:buAutoNum type="alphaUcPeriod"/>
            </a:pPr>
            <a:r>
              <a:rPr lang="en-US" sz="2800">
                <a:latin typeface="Helvetica Neue" pitchFamily="-107" charset="0"/>
              </a:rPr>
              <a:t>Workers in dangerous jobs will tend to receive higher pay.</a:t>
            </a:r>
          </a:p>
          <a:p>
            <a:pPr marL="971550" lvl="1" indent="-514350" eaLnBrk="1" hangingPunct="1">
              <a:buFont typeface="Calibri" pitchFamily="-107" charset="0"/>
              <a:buAutoNum type="alphaUcPeriod"/>
            </a:pPr>
            <a:r>
              <a:rPr lang="en-US" sz="2800">
                <a:latin typeface="Helvetica Neue" pitchFamily="-107" charset="0"/>
              </a:rPr>
              <a:t>Middle-aged workers tend to earn higher incomes than new college graduates.</a:t>
            </a:r>
          </a:p>
        </p:txBody>
      </p:sp>
      <p:sp>
        <p:nvSpPr>
          <p:cNvPr id="4" name="Rectangle 3" descr="Correct answer: C, Workers in dangerous jobs will tend to receive higher pay."/>
          <p:cNvSpPr>
            <a:spLocks noChangeArrowheads="1"/>
          </p:cNvSpPr>
          <p:nvPr/>
        </p:nvSpPr>
        <p:spPr bwMode="auto">
          <a:xfrm>
            <a:off x="685800" y="4229100"/>
            <a:ext cx="8088313" cy="990600"/>
          </a:xfrm>
          <a:prstGeom prst="rect">
            <a:avLst/>
          </a:prstGeom>
          <a:solidFill>
            <a:srgbClr val="669900">
              <a:alpha val="0"/>
            </a:srgbClr>
          </a:solidFill>
          <a:ln w="38100">
            <a:solidFill>
              <a:srgbClr val="669900"/>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eaLnBrk="1" hangingPunct="1"/>
            <a:endParaRPr lang="en-US">
              <a:solidFill>
                <a:srgbClr val="FFFFFF"/>
              </a:solidFill>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idx="4294967295"/>
          </p:nvPr>
        </p:nvSpPr>
        <p:spPr>
          <a:xfrm>
            <a:off x="457200" y="0"/>
            <a:ext cx="8229600" cy="1527175"/>
          </a:xfrm>
        </p:spPr>
        <p:txBody>
          <a:bodyPr/>
          <a:lstStyle/>
          <a:p>
            <a:pPr algn="l" eaLnBrk="1" hangingPunct="1"/>
            <a:r>
              <a:rPr lang="en-US" dirty="0">
                <a:latin typeface="Helvetica Neue" pitchFamily="-107" charset="0"/>
              </a:rPr>
              <a:t>Practice What You </a:t>
            </a:r>
            <a:r>
              <a:rPr lang="en-US" dirty="0" smtClean="0">
                <a:latin typeface="Helvetica Neue" pitchFamily="-107" charset="0"/>
              </a:rPr>
              <a:t>Know</a:t>
            </a:r>
            <a:r>
              <a:rPr lang="en-US" altLang="x-none" dirty="0">
                <a:latin typeface="Arial" charset="0"/>
                <a:ea typeface="MS PGothic" charset="-128"/>
                <a:cs typeface="Arial" charset="0"/>
              </a:rPr>
              <a:t>—</a:t>
            </a:r>
            <a:r>
              <a:rPr lang="en-US" dirty="0" smtClean="0">
                <a:latin typeface="Helvetica Neue" pitchFamily="-107" charset="0"/>
              </a:rPr>
              <a:t>2 </a:t>
            </a:r>
            <a:endParaRPr lang="en-US" dirty="0">
              <a:latin typeface="Helvetica Neue" pitchFamily="-107" charset="0"/>
            </a:endParaRPr>
          </a:p>
        </p:txBody>
      </p:sp>
      <p:sp>
        <p:nvSpPr>
          <p:cNvPr id="61442" name="Content Placeholder 2"/>
          <p:cNvSpPr>
            <a:spLocks noGrp="1"/>
          </p:cNvSpPr>
          <p:nvPr>
            <p:ph idx="4294967295"/>
          </p:nvPr>
        </p:nvSpPr>
        <p:spPr>
          <a:xfrm>
            <a:off x="273050" y="1712913"/>
            <a:ext cx="8696325" cy="4895850"/>
          </a:xfrm>
        </p:spPr>
        <p:txBody>
          <a:bodyPr/>
          <a:lstStyle/>
          <a:p>
            <a:pPr eaLnBrk="1" hangingPunct="1"/>
            <a:r>
              <a:rPr lang="en-US" sz="3200">
                <a:latin typeface="Helvetica Neue" pitchFamily="-107" charset="0"/>
              </a:rPr>
              <a:t>Why has union prevalence decreased over the last 50 years?</a:t>
            </a:r>
            <a:endParaRPr lang="en-US" sz="3200"/>
          </a:p>
          <a:p>
            <a:pPr marL="971550" lvl="1" indent="-514350" eaLnBrk="1" hangingPunct="1">
              <a:buFont typeface="Calibri" pitchFamily="-107" charset="0"/>
              <a:buAutoNum type="alphaUcPeriod"/>
            </a:pPr>
            <a:r>
              <a:rPr lang="en-US" sz="2800">
                <a:latin typeface="Helvetica Neue" pitchFamily="-107" charset="0"/>
              </a:rPr>
              <a:t>Firms are using more capital and relocating to avoid high union labor costs.</a:t>
            </a:r>
          </a:p>
          <a:p>
            <a:pPr marL="971550" lvl="1" indent="-514350" eaLnBrk="1" hangingPunct="1">
              <a:buFont typeface="Calibri" pitchFamily="-107" charset="0"/>
              <a:buAutoNum type="alphaUcPeriod"/>
            </a:pPr>
            <a:r>
              <a:rPr lang="en-US" sz="2800">
                <a:latin typeface="Helvetica Neue" pitchFamily="-107" charset="0"/>
              </a:rPr>
              <a:t>States have made unions illegal.</a:t>
            </a:r>
          </a:p>
          <a:p>
            <a:pPr marL="971550" lvl="1" indent="-514350" eaLnBrk="1" hangingPunct="1">
              <a:buFont typeface="Calibri" pitchFamily="-107" charset="0"/>
              <a:buAutoNum type="alphaUcPeriod"/>
            </a:pPr>
            <a:r>
              <a:rPr lang="en-US" sz="2800">
                <a:latin typeface="Helvetica Neue" pitchFamily="-107" charset="0"/>
              </a:rPr>
              <a:t>Workers no longer feel the need to join a union since most jobs are safer.</a:t>
            </a:r>
          </a:p>
          <a:p>
            <a:pPr marL="971550" lvl="1" indent="-514350" eaLnBrk="1" hangingPunct="1">
              <a:buFont typeface="Calibri" pitchFamily="-107" charset="0"/>
              <a:buAutoNum type="alphaUcPeriod"/>
            </a:pPr>
            <a:r>
              <a:rPr lang="en-US" sz="2800">
                <a:latin typeface="Helvetica Neue" pitchFamily="-107" charset="0"/>
              </a:rPr>
              <a:t>The demand for goods produced by union labor has decreased.</a:t>
            </a:r>
          </a:p>
        </p:txBody>
      </p:sp>
      <p:sp>
        <p:nvSpPr>
          <p:cNvPr id="4" name="Rectangle 3" descr="Correct answer: A, Firms are using more capital and relocating to avoid high union labor costs."/>
          <p:cNvSpPr>
            <a:spLocks noChangeArrowheads="1"/>
          </p:cNvSpPr>
          <p:nvPr/>
        </p:nvSpPr>
        <p:spPr bwMode="auto">
          <a:xfrm>
            <a:off x="577850" y="2771775"/>
            <a:ext cx="8224838" cy="941388"/>
          </a:xfrm>
          <a:prstGeom prst="rect">
            <a:avLst/>
          </a:prstGeom>
          <a:solidFill>
            <a:srgbClr val="669900">
              <a:alpha val="0"/>
            </a:srgbClr>
          </a:solidFill>
          <a:ln w="38100">
            <a:solidFill>
              <a:srgbClr val="669900"/>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eaLnBrk="1" hangingPunct="1"/>
            <a:endParaRPr lang="en-US">
              <a:solidFill>
                <a:srgbClr val="FFFFFF"/>
              </a:solidFill>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idx="4294967295"/>
          </p:nvPr>
        </p:nvSpPr>
        <p:spPr>
          <a:xfrm>
            <a:off x="457200" y="0"/>
            <a:ext cx="8229600" cy="1527175"/>
          </a:xfrm>
        </p:spPr>
        <p:txBody>
          <a:bodyPr/>
          <a:lstStyle/>
          <a:p>
            <a:pPr algn="l" eaLnBrk="1" hangingPunct="1"/>
            <a:r>
              <a:rPr lang="en-US" dirty="0">
                <a:latin typeface="Helvetica Neue" pitchFamily="-107" charset="0"/>
              </a:rPr>
              <a:t>Practice What You </a:t>
            </a:r>
            <a:r>
              <a:rPr lang="en-US" dirty="0" smtClean="0">
                <a:latin typeface="Helvetica Neue" pitchFamily="-107" charset="0"/>
              </a:rPr>
              <a:t>Know</a:t>
            </a:r>
            <a:r>
              <a:rPr lang="en-US" altLang="x-none" dirty="0">
                <a:latin typeface="Arial" charset="0"/>
                <a:ea typeface="MS PGothic" charset="-128"/>
                <a:cs typeface="Arial" charset="0"/>
              </a:rPr>
              <a:t>—</a:t>
            </a:r>
            <a:r>
              <a:rPr lang="en-US" dirty="0" smtClean="0">
                <a:latin typeface="Helvetica Neue" pitchFamily="-107" charset="0"/>
              </a:rPr>
              <a:t>3 </a:t>
            </a:r>
            <a:endParaRPr lang="en-US" dirty="0">
              <a:latin typeface="Helvetica Neue" pitchFamily="-107" charset="0"/>
            </a:endParaRPr>
          </a:p>
        </p:txBody>
      </p:sp>
      <p:sp>
        <p:nvSpPr>
          <p:cNvPr id="63490" name="Content Placeholder 2"/>
          <p:cNvSpPr>
            <a:spLocks noGrp="1"/>
          </p:cNvSpPr>
          <p:nvPr>
            <p:ph idx="4294967295"/>
          </p:nvPr>
        </p:nvSpPr>
        <p:spPr>
          <a:xfrm>
            <a:off x="273050" y="1712913"/>
            <a:ext cx="8696325" cy="4895850"/>
          </a:xfrm>
        </p:spPr>
        <p:txBody>
          <a:bodyPr/>
          <a:lstStyle/>
          <a:p>
            <a:pPr eaLnBrk="1" hangingPunct="1"/>
            <a:r>
              <a:rPr lang="en-US" sz="3200">
                <a:latin typeface="Helvetica Neue" pitchFamily="-107" charset="0"/>
              </a:rPr>
              <a:t>What is true about the gender wage gap?</a:t>
            </a:r>
            <a:endParaRPr lang="en-US" sz="3200"/>
          </a:p>
          <a:p>
            <a:pPr marL="971550" lvl="1" indent="-514350" eaLnBrk="1" hangingPunct="1">
              <a:buFont typeface="Calibri" pitchFamily="-107" charset="0"/>
              <a:buAutoNum type="alphaUcPeriod"/>
            </a:pPr>
            <a:r>
              <a:rPr lang="en-US" sz="2600">
                <a:latin typeface="Helvetica Neue" pitchFamily="-107" charset="0"/>
              </a:rPr>
              <a:t>The most likely explanation for the gender wage gap is discrimination against females.</a:t>
            </a:r>
          </a:p>
          <a:p>
            <a:pPr marL="971550" lvl="1" indent="-514350" eaLnBrk="1" hangingPunct="1">
              <a:buFont typeface="Calibri" pitchFamily="-107" charset="0"/>
              <a:buAutoNum type="alphaUcPeriod"/>
            </a:pPr>
            <a:r>
              <a:rPr lang="en-US" sz="2600">
                <a:latin typeface="Helvetica Neue" pitchFamily="-107" charset="0"/>
              </a:rPr>
              <a:t>Economics shows that some of the gender wage gap is caused by nondiscrimination factors.</a:t>
            </a:r>
          </a:p>
          <a:p>
            <a:pPr marL="971550" lvl="1" indent="-514350" eaLnBrk="1" hangingPunct="1">
              <a:buFont typeface="Calibri" pitchFamily="-107" charset="0"/>
              <a:buAutoNum type="alphaUcPeriod"/>
            </a:pPr>
            <a:r>
              <a:rPr lang="en-US" sz="2600">
                <a:latin typeface="Helvetica Neue" pitchFamily="-107" charset="0"/>
              </a:rPr>
              <a:t>Women earn less because they tend to choose more dangerous jobs than men.</a:t>
            </a:r>
          </a:p>
          <a:p>
            <a:pPr marL="971550" lvl="1" indent="-514350" eaLnBrk="1" hangingPunct="1">
              <a:buFont typeface="Calibri" pitchFamily="-107" charset="0"/>
              <a:buAutoNum type="alphaUcPeriod"/>
            </a:pPr>
            <a:r>
              <a:rPr lang="en-US" sz="2600">
                <a:latin typeface="Helvetica Neue" pitchFamily="-107" charset="0"/>
              </a:rPr>
              <a:t>Men earn more because they tend to choose jobs with more flexible work hours than women.</a:t>
            </a:r>
          </a:p>
        </p:txBody>
      </p:sp>
      <p:sp>
        <p:nvSpPr>
          <p:cNvPr id="4" name="Rectangle 3" descr="Correct answer: B, Economics shows that some of the gender wage gap is caused by nondiscrimination factors."/>
          <p:cNvSpPr>
            <a:spLocks noChangeArrowheads="1"/>
          </p:cNvSpPr>
          <p:nvPr/>
        </p:nvSpPr>
        <p:spPr bwMode="auto">
          <a:xfrm>
            <a:off x="614363" y="3173413"/>
            <a:ext cx="8072437" cy="865187"/>
          </a:xfrm>
          <a:prstGeom prst="rect">
            <a:avLst/>
          </a:prstGeom>
          <a:solidFill>
            <a:srgbClr val="669900">
              <a:alpha val="0"/>
            </a:srgbClr>
          </a:solidFill>
          <a:ln w="38100">
            <a:solidFill>
              <a:srgbClr val="669900"/>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eaLnBrk="1" hangingPunct="1"/>
            <a:endParaRPr lang="en-US">
              <a:solidFill>
                <a:srgbClr val="FFFFFF"/>
              </a:solidFill>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457200" y="0"/>
            <a:ext cx="8382000" cy="1527175"/>
          </a:xfrm>
        </p:spPr>
        <p:txBody>
          <a:bodyPr/>
          <a:lstStyle/>
          <a:p>
            <a:r>
              <a:rPr lang="en-US" dirty="0">
                <a:latin typeface="Helvetica Neue" pitchFamily="-107" charset="0"/>
              </a:rPr>
              <a:t>What Causes Income </a:t>
            </a:r>
            <a:r>
              <a:rPr lang="en-US" dirty="0" smtClean="0">
                <a:latin typeface="Helvetica Neue" pitchFamily="-107" charset="0"/>
              </a:rPr>
              <a:t>Inequality?</a:t>
            </a:r>
            <a:r>
              <a:rPr lang="en-US" altLang="x-none" dirty="0" smtClean="0">
                <a:latin typeface="Arial" charset="0"/>
                <a:ea typeface="MS PGothic" charset="-128"/>
                <a:cs typeface="Arial" charset="0"/>
              </a:rPr>
              <a:t>—</a:t>
            </a:r>
            <a:r>
              <a:rPr lang="en-US" dirty="0" smtClean="0">
                <a:latin typeface="Helvetica Neue" pitchFamily="-107" charset="0"/>
              </a:rPr>
              <a:t>1 </a:t>
            </a:r>
            <a:endParaRPr lang="en-US" dirty="0">
              <a:latin typeface="Helvetica Neue" pitchFamily="-107" charset="0"/>
            </a:endParaRPr>
          </a:p>
        </p:txBody>
      </p:sp>
      <p:sp>
        <p:nvSpPr>
          <p:cNvPr id="32771" name="Content Placeholder 2"/>
          <p:cNvSpPr>
            <a:spLocks noGrp="1"/>
          </p:cNvSpPr>
          <p:nvPr>
            <p:ph idx="1"/>
          </p:nvPr>
        </p:nvSpPr>
        <p:spPr>
          <a:xfrm>
            <a:off x="368300" y="1624013"/>
            <a:ext cx="8318500" cy="5043487"/>
          </a:xfrm>
        </p:spPr>
        <p:txBody>
          <a:bodyPr/>
          <a:lstStyle/>
          <a:p>
            <a:r>
              <a:rPr lang="en-US" sz="3200">
                <a:latin typeface="Arial" pitchFamily="-107" charset="0"/>
              </a:rPr>
              <a:t>Income inequality exists when some workers earn more than others.</a:t>
            </a:r>
          </a:p>
          <a:p>
            <a:r>
              <a:rPr lang="en-US" sz="3200">
                <a:latin typeface="Arial" pitchFamily="-107" charset="0"/>
              </a:rPr>
              <a:t>What would it take to equalize wages?</a:t>
            </a:r>
          </a:p>
          <a:p>
            <a:pPr lvl="1"/>
            <a:r>
              <a:rPr lang="en-US" sz="3000">
                <a:latin typeface="Arial" pitchFamily="-107" charset="0"/>
              </a:rPr>
              <a:t>Workers would have same skills, ability, productivity.</a:t>
            </a:r>
          </a:p>
          <a:p>
            <a:pPr lvl="1"/>
            <a:r>
              <a:rPr lang="en-US" sz="3000">
                <a:latin typeface="Arial" pitchFamily="-107" charset="0"/>
              </a:rPr>
              <a:t>Every job is equally attractive.</a:t>
            </a:r>
          </a:p>
          <a:p>
            <a:pPr lvl="1"/>
            <a:r>
              <a:rPr lang="en-US" sz="3000">
                <a:latin typeface="Arial" pitchFamily="-107" charset="0"/>
              </a:rPr>
              <a:t>Workers are perfectly mobile.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457200" y="0"/>
            <a:ext cx="8382000" cy="1527175"/>
          </a:xfrm>
        </p:spPr>
        <p:txBody>
          <a:bodyPr/>
          <a:lstStyle/>
          <a:p>
            <a:r>
              <a:rPr lang="en-US" dirty="0">
                <a:latin typeface="Helvetica Neue" pitchFamily="-107" charset="0"/>
              </a:rPr>
              <a:t>What Causes Income </a:t>
            </a:r>
            <a:r>
              <a:rPr lang="en-US" dirty="0" smtClean="0">
                <a:latin typeface="Helvetica Neue" pitchFamily="-107" charset="0"/>
              </a:rPr>
              <a:t>Inequality?</a:t>
            </a:r>
            <a:r>
              <a:rPr lang="en-US" altLang="x-none" dirty="0" smtClean="0">
                <a:latin typeface="Arial" charset="0"/>
                <a:ea typeface="MS PGothic" charset="-128"/>
                <a:cs typeface="Arial" charset="0"/>
              </a:rPr>
              <a:t>—</a:t>
            </a:r>
            <a:r>
              <a:rPr lang="en-US" dirty="0" smtClean="0">
                <a:latin typeface="Helvetica Neue" pitchFamily="-107" charset="0"/>
              </a:rPr>
              <a:t>2 </a:t>
            </a:r>
            <a:endParaRPr lang="en-US" dirty="0">
              <a:latin typeface="Helvetica Neue" pitchFamily="-107" charset="0"/>
            </a:endParaRPr>
          </a:p>
        </p:txBody>
      </p:sp>
      <p:sp>
        <p:nvSpPr>
          <p:cNvPr id="32771" name="Content Placeholder 2"/>
          <p:cNvSpPr>
            <a:spLocks noGrp="1"/>
          </p:cNvSpPr>
          <p:nvPr>
            <p:ph idx="1"/>
          </p:nvPr>
        </p:nvSpPr>
        <p:spPr>
          <a:xfrm>
            <a:off x="368300" y="1624013"/>
            <a:ext cx="8318500" cy="5043487"/>
          </a:xfrm>
        </p:spPr>
        <p:txBody>
          <a:bodyPr/>
          <a:lstStyle/>
          <a:p>
            <a:r>
              <a:rPr lang="en-US" sz="3200">
                <a:latin typeface="Arial" pitchFamily="-107" charset="0"/>
              </a:rPr>
              <a:t>Factors that lead to income inequality:</a:t>
            </a:r>
          </a:p>
          <a:p>
            <a:pPr lvl="1"/>
            <a:r>
              <a:rPr lang="en-US" sz="3000">
                <a:latin typeface="Arial" pitchFamily="-107" charset="0"/>
              </a:rPr>
              <a:t>Ability</a:t>
            </a:r>
          </a:p>
          <a:p>
            <a:pPr lvl="1"/>
            <a:r>
              <a:rPr lang="en-US" sz="3000">
                <a:latin typeface="Arial" pitchFamily="-107" charset="0"/>
              </a:rPr>
              <a:t>Training and education</a:t>
            </a:r>
          </a:p>
          <a:p>
            <a:pPr lvl="1"/>
            <a:r>
              <a:rPr lang="en-US" sz="3000">
                <a:latin typeface="Arial" pitchFamily="-107" charset="0"/>
              </a:rPr>
              <a:t>Discrimination</a:t>
            </a:r>
          </a:p>
          <a:p>
            <a:pPr lvl="1"/>
            <a:r>
              <a:rPr lang="en-US" sz="3000">
                <a:latin typeface="Arial" pitchFamily="-107" charset="0"/>
              </a:rPr>
              <a:t>Wealth</a:t>
            </a:r>
          </a:p>
          <a:p>
            <a:pPr lvl="1"/>
            <a:r>
              <a:rPr lang="en-US" sz="3000">
                <a:latin typeface="Arial" pitchFamily="-107" charset="0"/>
              </a:rPr>
              <a:t>Corruption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0"/>
            <a:ext cx="8229600" cy="1527175"/>
          </a:xfrm>
        </p:spPr>
        <p:txBody>
          <a:bodyPr/>
          <a:lstStyle/>
          <a:p>
            <a:r>
              <a:rPr lang="en-US">
                <a:latin typeface="Helvetica Neue" pitchFamily="-107" charset="0"/>
              </a:rPr>
              <a:t>Big Questions</a:t>
            </a:r>
          </a:p>
        </p:txBody>
      </p:sp>
      <p:sp>
        <p:nvSpPr>
          <p:cNvPr id="7171" name="Content Placeholder 2"/>
          <p:cNvSpPr>
            <a:spLocks noGrp="1"/>
          </p:cNvSpPr>
          <p:nvPr>
            <p:ph idx="1"/>
          </p:nvPr>
        </p:nvSpPr>
        <p:spPr>
          <a:xfrm>
            <a:off x="457200" y="1712913"/>
            <a:ext cx="8229600" cy="4895850"/>
          </a:xfrm>
        </p:spPr>
        <p:txBody>
          <a:bodyPr/>
          <a:lstStyle/>
          <a:p>
            <a:pPr marL="514350" indent="-514350">
              <a:buFont typeface="Calibri" pitchFamily="-107" charset="0"/>
              <a:buAutoNum type="arabicPeriod"/>
            </a:pPr>
            <a:r>
              <a:rPr lang="en-US" sz="3200" dirty="0">
                <a:latin typeface="Arial" pitchFamily="-107" charset="0"/>
              </a:rPr>
              <a:t>What are the determinants of wages?</a:t>
            </a:r>
          </a:p>
          <a:p>
            <a:pPr marL="514350" indent="-514350">
              <a:buFont typeface="Calibri" pitchFamily="-107" charset="0"/>
              <a:buAutoNum type="arabicPeriod"/>
            </a:pPr>
            <a:endParaRPr lang="en-US" sz="3200" dirty="0">
              <a:latin typeface="Arial" pitchFamily="-107" charset="0"/>
            </a:endParaRPr>
          </a:p>
          <a:p>
            <a:pPr marL="514350" indent="-514350">
              <a:buFont typeface="Calibri" pitchFamily="-107" charset="0"/>
              <a:buAutoNum type="arabicPeriod"/>
            </a:pPr>
            <a:r>
              <a:rPr lang="en-US" sz="3200" dirty="0">
                <a:latin typeface="Arial" pitchFamily="-107" charset="0"/>
              </a:rPr>
              <a:t>What causes income inequality?</a:t>
            </a:r>
          </a:p>
          <a:p>
            <a:pPr marL="514350" indent="-514350">
              <a:buFont typeface="Calibri" pitchFamily="-107" charset="0"/>
              <a:buAutoNum type="arabicPeriod"/>
            </a:pPr>
            <a:endParaRPr lang="en-US" sz="3200" dirty="0">
              <a:latin typeface="Arial" pitchFamily="-107" charset="0"/>
            </a:endParaRPr>
          </a:p>
          <a:p>
            <a:pPr marL="514350" indent="-514350">
              <a:buFont typeface="Calibri" pitchFamily="-107" charset="0"/>
              <a:buAutoNum type="arabicPeriod"/>
            </a:pPr>
            <a:r>
              <a:rPr lang="en-US" sz="3200" dirty="0">
                <a:latin typeface="Arial" pitchFamily="-107" charset="0"/>
              </a:rPr>
              <a:t>How do economists analyze poverty?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457200" y="0"/>
            <a:ext cx="8382000" cy="1527175"/>
          </a:xfrm>
        </p:spPr>
        <p:txBody>
          <a:bodyPr/>
          <a:lstStyle/>
          <a:p>
            <a:r>
              <a:rPr lang="en-US">
                <a:latin typeface="Helvetica Neue" pitchFamily="-107" charset="0"/>
              </a:rPr>
              <a:t>Role of Corruption</a:t>
            </a:r>
          </a:p>
        </p:txBody>
      </p:sp>
      <p:sp>
        <p:nvSpPr>
          <p:cNvPr id="34819" name="Content Placeholder 2"/>
          <p:cNvSpPr>
            <a:spLocks noGrp="1"/>
          </p:cNvSpPr>
          <p:nvPr>
            <p:ph idx="1"/>
          </p:nvPr>
        </p:nvSpPr>
        <p:spPr>
          <a:xfrm>
            <a:off x="368300" y="1595438"/>
            <a:ext cx="8318500" cy="5043487"/>
          </a:xfrm>
        </p:spPr>
        <p:txBody>
          <a:bodyPr/>
          <a:lstStyle/>
          <a:p>
            <a:r>
              <a:rPr lang="en-US" sz="3200">
                <a:latin typeface="Arial" pitchFamily="-107" charset="0"/>
              </a:rPr>
              <a:t>Corruption</a:t>
            </a:r>
          </a:p>
          <a:p>
            <a:pPr lvl="1"/>
            <a:r>
              <a:rPr lang="en-US" sz="2800">
                <a:latin typeface="Arial" pitchFamily="-107" charset="0"/>
              </a:rPr>
              <a:t>Working hard, innovation not sufficient to succeed. What else?</a:t>
            </a:r>
          </a:p>
          <a:p>
            <a:pPr lvl="1"/>
            <a:r>
              <a:rPr lang="en-US" sz="2800">
                <a:latin typeface="Arial" pitchFamily="-107" charset="0"/>
              </a:rPr>
              <a:t>Assets may also not be safe from criminals or government seizure.</a:t>
            </a:r>
          </a:p>
          <a:p>
            <a:pPr lvl="1"/>
            <a:r>
              <a:rPr lang="en-US" sz="2800">
                <a:latin typeface="Arial" pitchFamily="-107" charset="0"/>
              </a:rPr>
              <a:t>Investors less likely to develop a business.</a:t>
            </a:r>
          </a:p>
        </p:txBody>
      </p:sp>
      <p:pic>
        <p:nvPicPr>
          <p:cNvPr id="69635" name="Picture 4" descr="A zero rupee note that resembles a real rupee. On the front is a portrait of Gandhi and Hindi text with English translations such as I promise to Neither Accept Nor Give Bribe and Eliminate Corruption at All Levels. Source: www.5thpillar.org."/>
          <p:cNvPicPr>
            <a:picLocks noChangeAspect="1" noChangeArrowheads="1"/>
          </p:cNvPicPr>
          <p:nvPr/>
        </p:nvPicPr>
        <p:blipFill>
          <a:blip r:embed="rId3"/>
          <a:srcRect/>
          <a:stretch>
            <a:fillRect/>
          </a:stretch>
        </p:blipFill>
        <p:spPr bwMode="auto">
          <a:xfrm>
            <a:off x="2740025" y="4778375"/>
            <a:ext cx="3814763" cy="1860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457200" y="0"/>
            <a:ext cx="8382000" cy="1527175"/>
          </a:xfrm>
        </p:spPr>
        <p:txBody>
          <a:bodyPr/>
          <a:lstStyle/>
          <a:p>
            <a:r>
              <a:rPr lang="en-US" dirty="0">
                <a:latin typeface="Helvetica Neue" pitchFamily="-107" charset="0"/>
              </a:rPr>
              <a:t>Measuring </a:t>
            </a:r>
            <a:r>
              <a:rPr lang="en-US" dirty="0" smtClean="0">
                <a:latin typeface="Helvetica Neue" pitchFamily="-107" charset="0"/>
              </a:rPr>
              <a:t>Inequality</a:t>
            </a:r>
            <a:r>
              <a:rPr lang="en-US" altLang="x-none" dirty="0">
                <a:latin typeface="Arial" charset="0"/>
                <a:ea typeface="MS PGothic" charset="-128"/>
                <a:cs typeface="Arial" charset="0"/>
              </a:rPr>
              <a:t>—</a:t>
            </a:r>
            <a:r>
              <a:rPr lang="en-US" dirty="0" smtClean="0">
                <a:latin typeface="Helvetica Neue" pitchFamily="-107" charset="0"/>
              </a:rPr>
              <a:t>1 </a:t>
            </a:r>
            <a:endParaRPr lang="en-US" dirty="0">
              <a:latin typeface="Helvetica Neue" pitchFamily="-107" charset="0"/>
            </a:endParaRPr>
          </a:p>
        </p:txBody>
      </p:sp>
      <p:pic>
        <p:nvPicPr>
          <p:cNvPr id="4" name="Picture 3" descr="Figure 15.1 is a pie chart titled The Distribution of Income in the United States by Quintile. The category and percentage are as follows: Bottom fifth, 3.2; Second fifth, 8.4; Middle fifth, 14.3; Fourth fifth, 23; Top fifth, 51.1."/>
          <p:cNvPicPr>
            <a:picLocks noChangeAspect="1"/>
          </p:cNvPicPr>
          <p:nvPr/>
        </p:nvPicPr>
        <p:blipFill>
          <a:blip r:embed="rId3"/>
          <a:stretch>
            <a:fillRect/>
          </a:stretch>
        </p:blipFill>
        <p:spPr>
          <a:xfrm>
            <a:off x="959596" y="1630263"/>
            <a:ext cx="7224808" cy="5148963"/>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457200" y="0"/>
            <a:ext cx="8382000" cy="1527175"/>
          </a:xfrm>
        </p:spPr>
        <p:txBody>
          <a:bodyPr/>
          <a:lstStyle/>
          <a:p>
            <a:r>
              <a:rPr lang="en-US" dirty="0">
                <a:latin typeface="Helvetica Neue" pitchFamily="-107" charset="0"/>
              </a:rPr>
              <a:t>Measuring </a:t>
            </a:r>
            <a:r>
              <a:rPr lang="en-US" dirty="0" smtClean="0">
                <a:latin typeface="Helvetica Neue" pitchFamily="-107" charset="0"/>
              </a:rPr>
              <a:t>Inequality</a:t>
            </a:r>
            <a:r>
              <a:rPr lang="en-US" altLang="x-none" dirty="0">
                <a:latin typeface="Arial" charset="0"/>
                <a:ea typeface="MS PGothic" charset="-128"/>
                <a:cs typeface="Arial" charset="0"/>
              </a:rPr>
              <a:t>—</a:t>
            </a:r>
            <a:r>
              <a:rPr lang="en-US" dirty="0" smtClean="0">
                <a:latin typeface="Helvetica Neue" pitchFamily="-107" charset="0"/>
              </a:rPr>
              <a:t>2 </a:t>
            </a:r>
            <a:endParaRPr lang="en-US" dirty="0">
              <a:latin typeface="Helvetica Neue" pitchFamily="-107" charset="0"/>
            </a:endParaRPr>
          </a:p>
        </p:txBody>
      </p:sp>
      <p:pic>
        <p:nvPicPr>
          <p:cNvPr id="4" name="Picture 3" descr="Table 15.5 titled Income Inequality Ratios after controlling for taxes and subsidies in Selected Countries has 10 rows and 2 columns. The column headers are country and inequality ratio."/>
          <p:cNvPicPr>
            <a:picLocks noChangeAspect="1"/>
          </p:cNvPicPr>
          <p:nvPr/>
        </p:nvPicPr>
        <p:blipFill>
          <a:blip r:embed="rId3"/>
          <a:srcRect b="2838"/>
          <a:stretch>
            <a:fillRect/>
          </a:stretch>
        </p:blipFill>
        <p:spPr>
          <a:xfrm>
            <a:off x="1034151" y="1645428"/>
            <a:ext cx="7075699" cy="5133798"/>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457200" y="0"/>
            <a:ext cx="8382000" cy="1527175"/>
          </a:xfrm>
        </p:spPr>
        <p:txBody>
          <a:bodyPr/>
          <a:lstStyle/>
          <a:p>
            <a:r>
              <a:rPr lang="en-US">
                <a:latin typeface="Helvetica Neue" pitchFamily="-107" charset="0"/>
              </a:rPr>
              <a:t>Understanding Observed Inequality</a:t>
            </a:r>
          </a:p>
        </p:txBody>
      </p:sp>
      <p:sp>
        <p:nvSpPr>
          <p:cNvPr id="40963" name="Content Placeholder 2"/>
          <p:cNvSpPr>
            <a:spLocks noGrp="1"/>
          </p:cNvSpPr>
          <p:nvPr>
            <p:ph idx="1"/>
          </p:nvPr>
        </p:nvSpPr>
        <p:spPr>
          <a:xfrm>
            <a:off x="368300" y="1624013"/>
            <a:ext cx="8318500" cy="5043487"/>
          </a:xfrm>
        </p:spPr>
        <p:txBody>
          <a:bodyPr/>
          <a:lstStyle/>
          <a:p>
            <a:r>
              <a:rPr lang="en-US" sz="2800">
                <a:latin typeface="Arial" pitchFamily="-107" charset="0"/>
              </a:rPr>
              <a:t>Why does the United States have a higher inequality ratio than other developed economies?</a:t>
            </a:r>
          </a:p>
          <a:p>
            <a:pPr lvl="1"/>
            <a:r>
              <a:rPr lang="en-US" sz="2800">
                <a:latin typeface="Arial" pitchFamily="-107" charset="0"/>
              </a:rPr>
              <a:t>It’s not the poverty rate, but that there are more high-income earners in the United States.</a:t>
            </a:r>
          </a:p>
          <a:p>
            <a:r>
              <a:rPr lang="en-US" sz="2800">
                <a:latin typeface="Arial" pitchFamily="-107" charset="0"/>
              </a:rPr>
              <a:t>Why are income inequality ratios higher in less developed economies?</a:t>
            </a:r>
          </a:p>
          <a:p>
            <a:pPr lvl="1"/>
            <a:r>
              <a:rPr lang="en-US" sz="2800">
                <a:latin typeface="Arial" pitchFamily="-107" charset="0"/>
              </a:rPr>
              <a:t>Lowest income people having much </a:t>
            </a:r>
            <a:r>
              <a:rPr lang="en-US" sz="2800" i="1">
                <a:latin typeface="Arial" pitchFamily="-107" charset="0"/>
              </a:rPr>
              <a:t>less</a:t>
            </a:r>
            <a:r>
              <a:rPr lang="en-US" sz="2800">
                <a:latin typeface="Arial" pitchFamily="-107" charset="0"/>
              </a:rPr>
              <a:t> income (compared to low-income individuals in developed countries).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457200" y="0"/>
            <a:ext cx="8229600" cy="1527175"/>
          </a:xfrm>
        </p:spPr>
        <p:txBody>
          <a:bodyPr/>
          <a:lstStyle/>
          <a:p>
            <a:r>
              <a:rPr lang="en-US" sz="4000" dirty="0">
                <a:latin typeface="Arial" pitchFamily="-107" charset="0"/>
              </a:rPr>
              <a:t>Measuring Income </a:t>
            </a:r>
            <a:r>
              <a:rPr lang="en-US" sz="4000" dirty="0" smtClean="0">
                <a:latin typeface="Arial" pitchFamily="-107" charset="0"/>
              </a:rPr>
              <a:t>Inequality</a:t>
            </a:r>
            <a:r>
              <a:rPr lang="en-US" altLang="x-none" sz="4000" dirty="0">
                <a:latin typeface="Arial" charset="0"/>
                <a:ea typeface="MS PGothic" charset="-128"/>
                <a:cs typeface="Arial" charset="0"/>
              </a:rPr>
              <a:t>—</a:t>
            </a:r>
            <a:r>
              <a:rPr lang="en-US" sz="4000" dirty="0" smtClean="0">
                <a:latin typeface="Arial" pitchFamily="-107" charset="0"/>
              </a:rPr>
              <a:t>3 </a:t>
            </a:r>
            <a:endParaRPr lang="en-US" sz="4000" dirty="0">
              <a:latin typeface="Arial" pitchFamily="-107" charset="0"/>
            </a:endParaRPr>
          </a:p>
        </p:txBody>
      </p:sp>
      <p:sp>
        <p:nvSpPr>
          <p:cNvPr id="41987" name="Content Placeholder 2"/>
          <p:cNvSpPr>
            <a:spLocks noGrp="1"/>
          </p:cNvSpPr>
          <p:nvPr>
            <p:ph idx="1"/>
          </p:nvPr>
        </p:nvSpPr>
        <p:spPr>
          <a:xfrm>
            <a:off x="457200" y="1712913"/>
            <a:ext cx="8229600" cy="4895850"/>
          </a:xfrm>
        </p:spPr>
        <p:txBody>
          <a:bodyPr/>
          <a:lstStyle/>
          <a:p>
            <a:r>
              <a:rPr lang="en-US" sz="3200">
                <a:latin typeface="Arial" pitchFamily="-107" charset="0"/>
              </a:rPr>
              <a:t>Gini Index</a:t>
            </a:r>
          </a:p>
          <a:p>
            <a:pPr lvl="1"/>
            <a:r>
              <a:rPr lang="en-US" sz="3000">
                <a:latin typeface="Arial" pitchFamily="-107" charset="0"/>
              </a:rPr>
              <a:t>A measurement of the income distribution of a country’s residents.</a:t>
            </a:r>
          </a:p>
          <a:p>
            <a:pPr lvl="1"/>
            <a:r>
              <a:rPr lang="en-US" sz="3000">
                <a:latin typeface="Arial" pitchFamily="-107" charset="0"/>
              </a:rPr>
              <a:t>Ranges from 0 to 100</a:t>
            </a:r>
          </a:p>
          <a:p>
            <a:pPr lvl="2"/>
            <a:r>
              <a:rPr lang="en-US" sz="2800">
                <a:latin typeface="Arial" pitchFamily="-107" charset="0"/>
              </a:rPr>
              <a:t>If everyone has the same income, Gini Index = 0</a:t>
            </a:r>
          </a:p>
          <a:p>
            <a:pPr lvl="2"/>
            <a:r>
              <a:rPr lang="en-US" sz="2800">
                <a:latin typeface="Arial" pitchFamily="-107" charset="0"/>
              </a:rPr>
              <a:t>If one person gets all the income, Gini Index = 100</a:t>
            </a:r>
          </a:p>
          <a:p>
            <a:pPr lvl="2"/>
            <a:r>
              <a:rPr lang="en-US" sz="2800">
                <a:latin typeface="Arial" pitchFamily="-107" charset="0"/>
              </a:rPr>
              <a:t>Average Gini Index around the world is 40.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490538" y="-17463"/>
            <a:ext cx="8229600" cy="768351"/>
          </a:xfrm>
        </p:spPr>
        <p:txBody>
          <a:bodyPr/>
          <a:lstStyle/>
          <a:p>
            <a:r>
              <a:rPr lang="en-US">
                <a:latin typeface="Arial" pitchFamily="-107" charset="0"/>
              </a:rPr>
              <a:t>Gini Index Around the World</a:t>
            </a:r>
          </a:p>
        </p:txBody>
      </p:sp>
      <p:pic>
        <p:nvPicPr>
          <p:cNvPr id="4" name="Picture 3" descr="Figure 15.2 depicts the Gini Index across the world in 2014. The Gini Index shows color codes countries with 8 colors on a range of 25 to 65, where each color represents a five point range. Some countries have no data. Europe, Australia, and India have a Gini Index lower than 40. The U.S., Russia, and China, have a Gini Index of 40 to 45. Central and South America have a Gini Index above 45. Northern Africa has a Gini Index less than 40 while South Africa has a Gini Index of 45 to 65."/>
          <p:cNvPicPr>
            <a:picLocks noChangeAspect="1"/>
          </p:cNvPicPr>
          <p:nvPr/>
        </p:nvPicPr>
        <p:blipFill>
          <a:blip r:embed="rId3"/>
          <a:stretch>
            <a:fillRect/>
          </a:stretch>
        </p:blipFill>
        <p:spPr>
          <a:xfrm>
            <a:off x="304800" y="1627632"/>
            <a:ext cx="8534400" cy="3602736"/>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3" descr="Figure 15.3 is a graph titled The Gini Index and the Lorenz Curve. The percent income is on the y-axis and percent pop is on the x-axis. The complete income equality curve is positive, linear sloping, and the inequality curve is positive and bow shaped below the income equality line. The region between the equality and inequality curve is labelled A, and the area below the inequality line is labelled b. Gini Index is equal to A divided by A plus B."/>
          <p:cNvPicPr>
            <a:picLocks noChangeAspect="1"/>
          </p:cNvPicPr>
          <p:nvPr/>
        </p:nvPicPr>
        <p:blipFill>
          <a:blip r:embed="rId3"/>
          <a:stretch>
            <a:fillRect/>
          </a:stretch>
        </p:blipFill>
        <p:spPr bwMode="auto">
          <a:xfrm>
            <a:off x="1016794" y="1070207"/>
            <a:ext cx="7110413" cy="5144624"/>
          </a:xfrm>
          <a:prstGeom prst="rect">
            <a:avLst/>
          </a:prstGeom>
          <a:noFill/>
          <a:ln w="9525">
            <a:noFill/>
            <a:miter lim="800000"/>
            <a:headEnd/>
            <a:tailEnd/>
          </a:ln>
        </p:spPr>
      </p:pic>
      <p:sp>
        <p:nvSpPr>
          <p:cNvPr id="81921" name="Title 1"/>
          <p:cNvSpPr>
            <a:spLocks noGrp="1"/>
          </p:cNvSpPr>
          <p:nvPr>
            <p:ph type="title"/>
          </p:nvPr>
        </p:nvSpPr>
        <p:spPr>
          <a:xfrm>
            <a:off x="490538" y="-17463"/>
            <a:ext cx="8229600" cy="768351"/>
          </a:xfrm>
        </p:spPr>
        <p:txBody>
          <a:bodyPr/>
          <a:lstStyle/>
          <a:p>
            <a:r>
              <a:rPr lang="en-US" sz="3600">
                <a:latin typeface="Arial" pitchFamily="-107" charset="0"/>
              </a:rPr>
              <a:t>The Gini Index and the Lorenz Curve</a:t>
            </a:r>
          </a:p>
        </p:txBody>
      </p:sp>
      <p:sp>
        <p:nvSpPr>
          <p:cNvPr id="2" name="Freeform 1"/>
          <p:cNvSpPr>
            <a:spLocks/>
          </p:cNvSpPr>
          <p:nvPr/>
        </p:nvSpPr>
        <p:spPr bwMode="auto">
          <a:xfrm>
            <a:off x="3130430" y="5069141"/>
            <a:ext cx="0" cy="725487"/>
          </a:xfrm>
          <a:custGeom>
            <a:avLst/>
            <a:gdLst>
              <a:gd name="T0" fmla="*/ 0 w 14514"/>
              <a:gd name="T1" fmla="*/ 724579 h 725714"/>
              <a:gd name="T2" fmla="*/ 0 w 14514"/>
              <a:gd name="T3" fmla="*/ 0 h 725714"/>
              <a:gd name="T4" fmla="*/ 0 60000 65536"/>
              <a:gd name="T5" fmla="*/ 0 60000 65536"/>
            </a:gdLst>
            <a:ahLst/>
            <a:cxnLst>
              <a:cxn ang="T4">
                <a:pos x="T0" y="T1"/>
              </a:cxn>
              <a:cxn ang="T5">
                <a:pos x="T2" y="T3"/>
              </a:cxn>
            </a:cxnLst>
            <a:rect l="0" t="0" r="r" b="b"/>
            <a:pathLst>
              <a:path w="14514" h="725714">
                <a:moveTo>
                  <a:pt x="0" y="725714"/>
                </a:moveTo>
                <a:lnTo>
                  <a:pt x="14514" y="0"/>
                </a:lnTo>
              </a:path>
            </a:pathLst>
          </a:custGeom>
          <a:noFill/>
          <a:ln w="15875" cap="flat" cmpd="sng">
            <a:solidFill>
              <a:schemeClr val="tx1"/>
            </a:solidFill>
            <a:prstDash val="dash"/>
            <a:round/>
            <a:headEnd/>
            <a:tailEnd/>
          </a:ln>
          <a:effectLst>
            <a:outerShdw dist="23000" sx="999" sy="999" rotWithShape="0">
              <a:srgbClr val="000000"/>
            </a:outerShdw>
          </a:effectLst>
        </p:spPr>
        <p:txBody>
          <a:bodyPr anchor="ctr">
            <a:prstTxWarp prst="textNoShape">
              <a:avLst/>
            </a:prstTxWarp>
          </a:bodyPr>
          <a:lstStyle/>
          <a:p>
            <a:endParaRPr lang="en-US"/>
          </a:p>
        </p:txBody>
      </p:sp>
      <p:sp>
        <p:nvSpPr>
          <p:cNvPr id="4" name="Freeform 3"/>
          <p:cNvSpPr>
            <a:spLocks/>
          </p:cNvSpPr>
          <p:nvPr/>
        </p:nvSpPr>
        <p:spPr bwMode="auto">
          <a:xfrm>
            <a:off x="2390655" y="5054853"/>
            <a:ext cx="725488" cy="0"/>
          </a:xfrm>
          <a:custGeom>
            <a:avLst/>
            <a:gdLst>
              <a:gd name="T0" fmla="*/ 724584 w 725714"/>
              <a:gd name="T1" fmla="*/ 0 w 725714"/>
              <a:gd name="T2" fmla="*/ 0 60000 65536"/>
              <a:gd name="T3" fmla="*/ 0 60000 65536"/>
            </a:gdLst>
            <a:ahLst/>
            <a:cxnLst>
              <a:cxn ang="T2">
                <a:pos x="T0" y="0"/>
              </a:cxn>
              <a:cxn ang="T3">
                <a:pos x="T1" y="0"/>
              </a:cxn>
            </a:cxnLst>
            <a:rect l="0" t="0" r="r" b="b"/>
            <a:pathLst>
              <a:path w="725714">
                <a:moveTo>
                  <a:pt x="725714" y="0"/>
                </a:moveTo>
                <a:lnTo>
                  <a:pt x="0" y="0"/>
                </a:lnTo>
              </a:path>
            </a:pathLst>
          </a:custGeom>
          <a:noFill/>
          <a:ln w="15875" cap="flat" cmpd="sng">
            <a:solidFill>
              <a:schemeClr val="tx1"/>
            </a:solidFill>
            <a:prstDash val="dash"/>
            <a:round/>
            <a:headEnd/>
            <a:tailEnd/>
          </a:ln>
          <a:effectLst>
            <a:outerShdw dist="23000" sx="999" sy="999" rotWithShape="0">
              <a:srgbClr val="000000"/>
            </a:outerShdw>
          </a:effectLst>
        </p:spPr>
        <p:txBody>
          <a:bodyPr anchor="ctr">
            <a:prstTxWarp prst="textNoShape">
              <a:avLst/>
            </a:prstTxWarp>
          </a:bodyPr>
          <a:lstStyle/>
          <a:p>
            <a:endParaRPr lang="en-US"/>
          </a:p>
        </p:txBody>
      </p:sp>
      <p:sp>
        <p:nvSpPr>
          <p:cNvPr id="7" name="Freeform 6"/>
          <p:cNvSpPr>
            <a:spLocks/>
          </p:cNvSpPr>
          <p:nvPr/>
        </p:nvSpPr>
        <p:spPr bwMode="auto">
          <a:xfrm>
            <a:off x="2412880" y="5700966"/>
            <a:ext cx="725488" cy="0"/>
          </a:xfrm>
          <a:custGeom>
            <a:avLst/>
            <a:gdLst>
              <a:gd name="T0" fmla="*/ 724584 w 725714"/>
              <a:gd name="T1" fmla="*/ 0 w 725714"/>
              <a:gd name="T2" fmla="*/ 0 60000 65536"/>
              <a:gd name="T3" fmla="*/ 0 60000 65536"/>
            </a:gdLst>
            <a:ahLst/>
            <a:cxnLst>
              <a:cxn ang="T2">
                <a:pos x="T0" y="0"/>
              </a:cxn>
              <a:cxn ang="T3">
                <a:pos x="T1" y="0"/>
              </a:cxn>
            </a:cxnLst>
            <a:rect l="0" t="0" r="r" b="b"/>
            <a:pathLst>
              <a:path w="725714">
                <a:moveTo>
                  <a:pt x="725714" y="0"/>
                </a:moveTo>
                <a:lnTo>
                  <a:pt x="0" y="0"/>
                </a:lnTo>
              </a:path>
            </a:pathLst>
          </a:custGeom>
          <a:noFill/>
          <a:ln w="15875" cap="flat" cmpd="sng">
            <a:solidFill>
              <a:schemeClr val="tx1"/>
            </a:solidFill>
            <a:prstDash val="dash"/>
            <a:round/>
            <a:headEnd/>
            <a:tailEnd/>
          </a:ln>
          <a:effectLst>
            <a:outerShdw dist="23000" sx="999" sy="999" rotWithShape="0">
              <a:srgbClr val="000000"/>
            </a:outerShdw>
          </a:effectLst>
        </p:spPr>
        <p:txBody>
          <a:bodyPr anchor="ctr">
            <a:prstTxWarp prst="textNoShape">
              <a:avLst/>
            </a:prstTxWarp>
          </a:bodyPr>
          <a:lstStyle/>
          <a:p>
            <a:endParaRPr lang="en-US"/>
          </a:p>
        </p:txBody>
      </p:sp>
      <p:sp>
        <p:nvSpPr>
          <p:cNvPr id="5" name="TextBox 4"/>
          <p:cNvSpPr txBox="1">
            <a:spLocks noChangeArrowheads="1"/>
          </p:cNvSpPr>
          <p:nvPr/>
        </p:nvSpPr>
        <p:spPr bwMode="auto">
          <a:xfrm>
            <a:off x="1871567" y="5432586"/>
            <a:ext cx="528637" cy="430213"/>
          </a:xfrm>
          <a:prstGeom prst="rect">
            <a:avLst/>
          </a:prstGeom>
          <a:noFill/>
          <a:ln w="9525">
            <a:noFill/>
            <a:miter lim="800000"/>
            <a:headEnd/>
            <a:tailEnd/>
          </a:ln>
        </p:spPr>
        <p:txBody>
          <a:bodyPr wrap="none">
            <a:prstTxWarp prst="textNoShape">
              <a:avLst/>
            </a:prstTxWarp>
            <a:spAutoFit/>
          </a:bodyPr>
          <a:lstStyle/>
          <a:p>
            <a:pPr eaLnBrk="1" hangingPunct="1"/>
            <a:r>
              <a:rPr lang="en-US" sz="2200" dirty="0"/>
              <a:t>2%</a:t>
            </a:r>
          </a:p>
        </p:txBody>
      </p:sp>
      <p:sp>
        <p:nvSpPr>
          <p:cNvPr id="9" name="Freeform 8"/>
          <p:cNvSpPr>
            <a:spLocks/>
          </p:cNvSpPr>
          <p:nvPr/>
        </p:nvSpPr>
        <p:spPr bwMode="auto">
          <a:xfrm flipH="1">
            <a:off x="4805526" y="3399163"/>
            <a:ext cx="6979" cy="2362198"/>
          </a:xfrm>
          <a:custGeom>
            <a:avLst/>
            <a:gdLst>
              <a:gd name="T0" fmla="*/ 0 w 14514"/>
              <a:gd name="T1" fmla="*/ 183915384 h 725714"/>
              <a:gd name="T2" fmla="*/ 0 w 14514"/>
              <a:gd name="T3" fmla="*/ 0 h 725714"/>
              <a:gd name="T4" fmla="*/ 0 60000 65536"/>
              <a:gd name="T5" fmla="*/ 0 60000 65536"/>
            </a:gdLst>
            <a:ahLst/>
            <a:cxnLst>
              <a:cxn ang="T4">
                <a:pos x="T0" y="T1"/>
              </a:cxn>
              <a:cxn ang="T5">
                <a:pos x="T2" y="T3"/>
              </a:cxn>
            </a:cxnLst>
            <a:rect l="0" t="0" r="r" b="b"/>
            <a:pathLst>
              <a:path w="14514" h="725714">
                <a:moveTo>
                  <a:pt x="0" y="725714"/>
                </a:moveTo>
                <a:lnTo>
                  <a:pt x="14514" y="0"/>
                </a:lnTo>
              </a:path>
            </a:pathLst>
          </a:custGeom>
          <a:noFill/>
          <a:ln w="15875" cap="flat" cmpd="sng">
            <a:solidFill>
              <a:schemeClr val="tx1"/>
            </a:solidFill>
            <a:prstDash val="dash"/>
            <a:round/>
            <a:headEnd/>
            <a:tailEnd/>
          </a:ln>
          <a:effectLst>
            <a:outerShdw dist="23000" sx="999" sy="999" rotWithShape="0">
              <a:srgbClr val="000000"/>
            </a:outerShdw>
          </a:effectLst>
        </p:spPr>
        <p:txBody>
          <a:bodyPr anchor="ctr">
            <a:prstTxWarp prst="textNoShape">
              <a:avLst/>
            </a:prstTxWarp>
          </a:bodyPr>
          <a:lstStyle/>
          <a:p>
            <a:endParaRPr lang="en-US"/>
          </a:p>
        </p:txBody>
      </p:sp>
      <p:sp>
        <p:nvSpPr>
          <p:cNvPr id="10" name="Freeform 9"/>
          <p:cNvSpPr>
            <a:spLocks/>
          </p:cNvSpPr>
          <p:nvPr/>
        </p:nvSpPr>
        <p:spPr bwMode="auto">
          <a:xfrm flipV="1">
            <a:off x="2441455" y="3399162"/>
            <a:ext cx="2371051" cy="13984"/>
          </a:xfrm>
          <a:custGeom>
            <a:avLst/>
            <a:gdLst>
              <a:gd name="T0" fmla="*/ 183251220 w 725714"/>
              <a:gd name="T1" fmla="*/ 0 w 725714"/>
              <a:gd name="T2" fmla="*/ 0 60000 65536"/>
              <a:gd name="T3" fmla="*/ 0 60000 65536"/>
            </a:gdLst>
            <a:ahLst/>
            <a:cxnLst>
              <a:cxn ang="T2">
                <a:pos x="T0" y="0"/>
              </a:cxn>
              <a:cxn ang="T3">
                <a:pos x="T1" y="0"/>
              </a:cxn>
            </a:cxnLst>
            <a:rect l="0" t="0" r="r" b="b"/>
            <a:pathLst>
              <a:path w="725714">
                <a:moveTo>
                  <a:pt x="725714" y="0"/>
                </a:moveTo>
                <a:lnTo>
                  <a:pt x="0" y="0"/>
                </a:lnTo>
              </a:path>
            </a:pathLst>
          </a:custGeom>
          <a:noFill/>
          <a:ln w="15875" cap="flat" cmpd="sng">
            <a:solidFill>
              <a:schemeClr val="tx1"/>
            </a:solidFill>
            <a:prstDash val="dash"/>
            <a:round/>
            <a:headEnd/>
            <a:tailEnd/>
          </a:ln>
          <a:effectLst>
            <a:outerShdw dist="23000" sx="999" sy="999" rotWithShape="0">
              <a:srgbClr val="000000"/>
            </a:outerShdw>
          </a:effectLst>
        </p:spPr>
        <p:txBody>
          <a:bodyPr anchor="ctr">
            <a:prstTxWarp prst="textNoShape">
              <a:avLst/>
            </a:prstTxWarp>
          </a:bodyPr>
          <a:lstStyle/>
          <a:p>
            <a:endParaRPr lang="en-US"/>
          </a:p>
        </p:txBody>
      </p:sp>
      <p:sp>
        <p:nvSpPr>
          <p:cNvPr id="12" name="Freeform 11"/>
          <p:cNvSpPr>
            <a:spLocks/>
          </p:cNvSpPr>
          <p:nvPr/>
        </p:nvSpPr>
        <p:spPr bwMode="auto">
          <a:xfrm flipV="1">
            <a:off x="3152655" y="5041454"/>
            <a:ext cx="1650302" cy="10224"/>
          </a:xfrm>
          <a:custGeom>
            <a:avLst/>
            <a:gdLst>
              <a:gd name="T0" fmla="*/ 24219284 w 725714"/>
              <a:gd name="T1" fmla="*/ 0 w 725714"/>
              <a:gd name="T2" fmla="*/ 0 60000 65536"/>
              <a:gd name="T3" fmla="*/ 0 60000 65536"/>
            </a:gdLst>
            <a:ahLst/>
            <a:cxnLst>
              <a:cxn ang="T2">
                <a:pos x="T0" y="0"/>
              </a:cxn>
              <a:cxn ang="T3">
                <a:pos x="T1" y="0"/>
              </a:cxn>
            </a:cxnLst>
            <a:rect l="0" t="0" r="r" b="b"/>
            <a:pathLst>
              <a:path w="725714">
                <a:moveTo>
                  <a:pt x="725714" y="0"/>
                </a:moveTo>
                <a:lnTo>
                  <a:pt x="0" y="0"/>
                </a:lnTo>
              </a:path>
            </a:pathLst>
          </a:custGeom>
          <a:noFill/>
          <a:ln w="15875" cap="flat" cmpd="sng">
            <a:solidFill>
              <a:schemeClr val="tx1"/>
            </a:solidFill>
            <a:prstDash val="dash"/>
            <a:round/>
            <a:headEnd/>
            <a:tailEnd/>
          </a:ln>
          <a:effectLst>
            <a:outerShdw dist="23000" sx="999" sy="999" rotWithShape="0">
              <a:srgbClr val="000000"/>
            </a:outerShdw>
          </a:effectLst>
        </p:spPr>
        <p:txBody>
          <a:bodyPr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nodeType="afterGroup">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childTnLst>
                          </p:cTn>
                        </p:par>
                        <p:par>
                          <p:cTn id="12" fill="hold" nodeType="afterGroup">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nodeType="afterGroup">
                            <p:stCondLst>
                              <p:cond delay="500"/>
                            </p:stCondLst>
                            <p:childTnLst>
                              <p:par>
                                <p:cTn id="26" presetID="22" presetClass="entr" presetSubtype="2"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right)">
                                      <p:cBhvr>
                                        <p:cTn id="28" dur="500"/>
                                        <p:tgtEl>
                                          <p:spTgt spid="10"/>
                                        </p:tgtEl>
                                      </p:cBhvr>
                                    </p:animEffect>
                                  </p:childTnLst>
                                </p:cTn>
                              </p:par>
                            </p:childTnLst>
                          </p:cTn>
                        </p:par>
                        <p:par>
                          <p:cTn id="29" fill="hold" nodeType="afterGroup">
                            <p:stCondLst>
                              <p:cond delay="1000"/>
                            </p:stCondLst>
                            <p:childTnLst>
                              <p:par>
                                <p:cTn id="30" presetID="22" presetClass="entr" presetSubtype="2"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right)">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P spid="5" grpId="0"/>
      <p:bldP spid="9" grpId="0" animBg="1"/>
      <p:bldP spid="10"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246063" y="-17463"/>
            <a:ext cx="8474075" cy="768351"/>
          </a:xfrm>
        </p:spPr>
        <p:txBody>
          <a:bodyPr/>
          <a:lstStyle/>
          <a:p>
            <a:r>
              <a:rPr lang="en-US" sz="4000">
                <a:latin typeface="Arial" pitchFamily="-107" charset="0"/>
              </a:rPr>
              <a:t>Lorenz Curve: U.S. 1968 and 2010</a:t>
            </a:r>
          </a:p>
        </p:txBody>
      </p:sp>
      <p:pic>
        <p:nvPicPr>
          <p:cNvPr id="4" name="Picture 3" descr="Figure 15.4 is a graph titled Lorenz Curves for the United States, 1986 and 2010 with Percentage of income on the y-axis and percentage of households on the x-axis. The Lorenz curve for equal income distribution is positive, linear sloping. The 1968 curve is positive and bow shaped, and the 2010 curve also is positive and bow shaped, but slightly below the 1968 curve."/>
          <p:cNvPicPr>
            <a:picLocks noChangeAspect="1"/>
          </p:cNvPicPr>
          <p:nvPr/>
        </p:nvPicPr>
        <p:blipFill>
          <a:blip r:embed="rId3"/>
          <a:stretch>
            <a:fillRect/>
          </a:stretch>
        </p:blipFill>
        <p:spPr>
          <a:xfrm>
            <a:off x="304800" y="1191768"/>
            <a:ext cx="8534400" cy="4474464"/>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457200" y="0"/>
            <a:ext cx="8382000" cy="1527175"/>
          </a:xfrm>
        </p:spPr>
        <p:txBody>
          <a:bodyPr/>
          <a:lstStyle/>
          <a:p>
            <a:r>
              <a:rPr lang="en-US" dirty="0">
                <a:latin typeface="Helvetica Neue" pitchFamily="-107" charset="0"/>
              </a:rPr>
              <a:t>Difficulties in Measuring </a:t>
            </a:r>
            <a:r>
              <a:rPr lang="en-US" dirty="0" smtClean="0">
                <a:latin typeface="Helvetica Neue" pitchFamily="-107" charset="0"/>
              </a:rPr>
              <a:t>Inequality</a:t>
            </a:r>
            <a:r>
              <a:rPr lang="en-US" altLang="x-none" dirty="0">
                <a:latin typeface="Arial" charset="0"/>
                <a:ea typeface="MS PGothic" charset="-128"/>
                <a:cs typeface="Arial" charset="0"/>
              </a:rPr>
              <a:t>—</a:t>
            </a:r>
            <a:r>
              <a:rPr lang="en-US" dirty="0" smtClean="0">
                <a:latin typeface="Helvetica Neue" pitchFamily="-107" charset="0"/>
              </a:rPr>
              <a:t>1 </a:t>
            </a:r>
            <a:endParaRPr lang="en-US" dirty="0">
              <a:latin typeface="Helvetica Neue" pitchFamily="-107" charset="0"/>
            </a:endParaRPr>
          </a:p>
        </p:txBody>
      </p:sp>
      <p:sp>
        <p:nvSpPr>
          <p:cNvPr id="39939" name="Content Placeholder 2"/>
          <p:cNvSpPr>
            <a:spLocks noGrp="1"/>
          </p:cNvSpPr>
          <p:nvPr>
            <p:ph idx="1"/>
          </p:nvPr>
        </p:nvSpPr>
        <p:spPr>
          <a:xfrm>
            <a:off x="368300" y="1624013"/>
            <a:ext cx="8318500" cy="5043487"/>
          </a:xfrm>
        </p:spPr>
        <p:txBody>
          <a:bodyPr/>
          <a:lstStyle/>
          <a:p>
            <a:r>
              <a:rPr lang="en-US" sz="2800">
                <a:latin typeface="Arial" pitchFamily="-107" charset="0"/>
              </a:rPr>
              <a:t>Income inequality numbers can be unreliable and misinterpreted.</a:t>
            </a:r>
          </a:p>
          <a:p>
            <a:pPr lvl="1"/>
            <a:r>
              <a:rPr lang="en-US" sz="2800">
                <a:latin typeface="Arial" pitchFamily="-107" charset="0"/>
              </a:rPr>
              <a:t>Data reflects pretax income, not disposable income</a:t>
            </a:r>
          </a:p>
          <a:p>
            <a:pPr lvl="1"/>
            <a:r>
              <a:rPr lang="en-US" sz="2800">
                <a:latin typeface="Arial" pitchFamily="-107" charset="0"/>
              </a:rPr>
              <a:t>Does not account for in-kind transfers</a:t>
            </a:r>
          </a:p>
          <a:p>
            <a:pPr lvl="1"/>
            <a:r>
              <a:rPr lang="en-US" sz="2800">
                <a:latin typeface="Arial" pitchFamily="-107" charset="0"/>
              </a:rPr>
              <a:t>Does not account for underground economies</a:t>
            </a:r>
          </a:p>
          <a:p>
            <a:pPr lvl="1"/>
            <a:r>
              <a:rPr lang="en-US" sz="2800">
                <a:latin typeface="Arial" pitchFamily="-107" charset="0"/>
              </a:rPr>
              <a:t>Does not account for goods produced in the household.</a:t>
            </a:r>
          </a:p>
          <a:p>
            <a:pPr lvl="1"/>
            <a:r>
              <a:rPr lang="en-US" sz="2800">
                <a:latin typeface="Arial" pitchFamily="-107" charset="0"/>
              </a:rPr>
              <a:t>Number of workers and age of workers within the household differ.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99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a:xfrm>
            <a:off x="457200" y="0"/>
            <a:ext cx="8382000" cy="1527175"/>
          </a:xfrm>
        </p:spPr>
        <p:txBody>
          <a:bodyPr/>
          <a:lstStyle/>
          <a:p>
            <a:r>
              <a:rPr lang="en-US" dirty="0">
                <a:latin typeface="Helvetica Neue" pitchFamily="-107" charset="0"/>
              </a:rPr>
              <a:t>Difficulties in Measuring </a:t>
            </a:r>
            <a:r>
              <a:rPr lang="en-US" dirty="0" smtClean="0">
                <a:latin typeface="Helvetica Neue" pitchFamily="-107" charset="0"/>
              </a:rPr>
              <a:t>Inequality</a:t>
            </a:r>
            <a:r>
              <a:rPr lang="en-US" altLang="x-none" dirty="0">
                <a:latin typeface="Arial" charset="0"/>
                <a:ea typeface="MS PGothic" charset="-128"/>
                <a:cs typeface="Arial" charset="0"/>
              </a:rPr>
              <a:t>—</a:t>
            </a:r>
            <a:r>
              <a:rPr lang="en-US" dirty="0" smtClean="0">
                <a:latin typeface="Helvetica Neue" pitchFamily="-107" charset="0"/>
              </a:rPr>
              <a:t>2 </a:t>
            </a:r>
            <a:endParaRPr lang="en-US" dirty="0">
              <a:latin typeface="Helvetica Neue" pitchFamily="-107" charset="0"/>
            </a:endParaRPr>
          </a:p>
        </p:txBody>
      </p:sp>
      <p:sp>
        <p:nvSpPr>
          <p:cNvPr id="40963" name="Content Placeholder 2"/>
          <p:cNvSpPr>
            <a:spLocks noGrp="1"/>
          </p:cNvSpPr>
          <p:nvPr>
            <p:ph idx="1"/>
          </p:nvPr>
        </p:nvSpPr>
        <p:spPr>
          <a:xfrm>
            <a:off x="368300" y="1624013"/>
            <a:ext cx="8318500" cy="5043487"/>
          </a:xfrm>
        </p:spPr>
        <p:txBody>
          <a:bodyPr/>
          <a:lstStyle/>
          <a:p>
            <a:r>
              <a:rPr lang="en-US" sz="3200">
                <a:latin typeface="Arial" pitchFamily="-107" charset="0"/>
              </a:rPr>
              <a:t>Are the shortcomings a serious measurement issue?</a:t>
            </a:r>
          </a:p>
          <a:p>
            <a:pPr lvl="1"/>
            <a:r>
              <a:rPr lang="en-US" sz="2800">
                <a:latin typeface="Arial" pitchFamily="-107" charset="0"/>
              </a:rPr>
              <a:t>Not so much from year to year, but across generations.</a:t>
            </a:r>
          </a:p>
          <a:p>
            <a:r>
              <a:rPr lang="en-US" sz="3200">
                <a:latin typeface="Arial" pitchFamily="-107" charset="0"/>
              </a:rPr>
              <a:t>Further problems?</a:t>
            </a:r>
          </a:p>
          <a:p>
            <a:pPr lvl="1"/>
            <a:r>
              <a:rPr lang="en-US" sz="2800">
                <a:latin typeface="Arial" pitchFamily="-107" charset="0"/>
              </a:rPr>
              <a:t>Income distribution is not the only measure of a society’s well-being.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0"/>
            <a:ext cx="8229600" cy="1527175"/>
          </a:xfrm>
        </p:spPr>
        <p:txBody>
          <a:bodyPr/>
          <a:lstStyle/>
          <a:p>
            <a:r>
              <a:rPr lang="en-US">
                <a:latin typeface="Arial" pitchFamily="-107" charset="0"/>
              </a:rPr>
              <a:t>What are the Determinants of Wages?</a:t>
            </a:r>
          </a:p>
        </p:txBody>
      </p:sp>
      <p:sp>
        <p:nvSpPr>
          <p:cNvPr id="16386" name="Content Placeholder 2"/>
          <p:cNvSpPr>
            <a:spLocks noGrp="1"/>
          </p:cNvSpPr>
          <p:nvPr>
            <p:ph idx="1"/>
          </p:nvPr>
        </p:nvSpPr>
        <p:spPr>
          <a:xfrm>
            <a:off x="457200" y="1712913"/>
            <a:ext cx="8229600" cy="4895850"/>
          </a:xfrm>
        </p:spPr>
        <p:txBody>
          <a:bodyPr/>
          <a:lstStyle/>
          <a:p>
            <a:r>
              <a:rPr lang="en-US" sz="3200">
                <a:latin typeface="Helvetica Neue" pitchFamily="-107" charset="0"/>
              </a:rPr>
              <a:t>Nonmonetary determinants of wages</a:t>
            </a:r>
            <a:endParaRPr lang="en-US" sz="3200" b="1">
              <a:latin typeface="Arial" pitchFamily="-107" charset="0"/>
            </a:endParaRPr>
          </a:p>
          <a:p>
            <a:r>
              <a:rPr lang="en-US" sz="3200">
                <a:latin typeface="Arial" pitchFamily="-107" charset="0"/>
              </a:rPr>
              <a:t>Wage discrimination</a:t>
            </a:r>
          </a:p>
          <a:p>
            <a:r>
              <a:rPr lang="en-US" sz="3200">
                <a:latin typeface="Arial" pitchFamily="-107" charset="0"/>
              </a:rPr>
              <a:t>Winner take all</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457200" y="0"/>
            <a:ext cx="8382000" cy="1527175"/>
          </a:xfrm>
        </p:spPr>
        <p:txBody>
          <a:bodyPr/>
          <a:lstStyle/>
          <a:p>
            <a:r>
              <a:rPr lang="en-US" dirty="0">
                <a:latin typeface="Helvetica Neue" pitchFamily="-107" charset="0"/>
              </a:rPr>
              <a:t>Income </a:t>
            </a:r>
            <a:r>
              <a:rPr lang="en-US" dirty="0" smtClean="0">
                <a:latin typeface="Helvetica Neue" pitchFamily="-107" charset="0"/>
              </a:rPr>
              <a:t>Mobility</a:t>
            </a:r>
            <a:r>
              <a:rPr lang="en-US" altLang="x-none" dirty="0">
                <a:latin typeface="Arial" charset="0"/>
                <a:ea typeface="MS PGothic" charset="-128"/>
                <a:cs typeface="Arial" charset="0"/>
              </a:rPr>
              <a:t>—</a:t>
            </a:r>
            <a:r>
              <a:rPr lang="en-US" dirty="0" smtClean="0">
                <a:latin typeface="Helvetica Neue" pitchFamily="-107" charset="0"/>
              </a:rPr>
              <a:t>1 </a:t>
            </a:r>
            <a:endParaRPr lang="en-US" dirty="0">
              <a:latin typeface="Helvetica Neue" pitchFamily="-107" charset="0"/>
            </a:endParaRPr>
          </a:p>
        </p:txBody>
      </p:sp>
      <p:sp>
        <p:nvSpPr>
          <p:cNvPr id="41987" name="Content Placeholder 2"/>
          <p:cNvSpPr>
            <a:spLocks noGrp="1"/>
          </p:cNvSpPr>
          <p:nvPr>
            <p:ph idx="1"/>
          </p:nvPr>
        </p:nvSpPr>
        <p:spPr>
          <a:xfrm>
            <a:off x="368300" y="1624013"/>
            <a:ext cx="8318500" cy="5043487"/>
          </a:xfrm>
        </p:spPr>
        <p:txBody>
          <a:bodyPr/>
          <a:lstStyle/>
          <a:p>
            <a:r>
              <a:rPr lang="en-US" sz="3200">
                <a:latin typeface="Arial" pitchFamily="-107" charset="0"/>
              </a:rPr>
              <a:t>Income mobility</a:t>
            </a:r>
          </a:p>
          <a:p>
            <a:pPr lvl="1"/>
            <a:r>
              <a:rPr lang="en-US" sz="3000">
                <a:latin typeface="Arial" pitchFamily="-107" charset="0"/>
              </a:rPr>
              <a:t>The ability to move up and down the economic ladder over time</a:t>
            </a:r>
          </a:p>
          <a:p>
            <a:r>
              <a:rPr lang="en-US" sz="3200">
                <a:latin typeface="Arial" pitchFamily="-107" charset="0"/>
              </a:rPr>
              <a:t>Why is income mobility important?</a:t>
            </a:r>
          </a:p>
          <a:p>
            <a:pPr lvl="1"/>
            <a:r>
              <a:rPr lang="en-US" sz="3000">
                <a:latin typeface="Arial" pitchFamily="-107" charset="0"/>
              </a:rPr>
              <a:t>Gives people an incentive to improve human capital and work harder if they know they can move up</a:t>
            </a:r>
          </a:p>
          <a:p>
            <a:pPr lvl="1"/>
            <a:r>
              <a:rPr lang="en-US" sz="3000">
                <a:latin typeface="Arial" pitchFamily="-107" charset="0"/>
              </a:rPr>
              <a:t>Poverty may be only temporary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r>
              <a:rPr lang="en-US" smtClean="0"/>
              <a:t>Income Mobility in United States</a:t>
            </a:r>
            <a:endParaRPr lang="en-US"/>
          </a:p>
        </p:txBody>
      </p:sp>
      <p:pic>
        <p:nvPicPr>
          <p:cNvPr id="5" name="Picture 4" descr="Table 15.6 titled Income Mobility in the United States, 1970-2010 has 5 columns and 8 rows. The column headers are as follows: Ten year period; Percent Poorest quintile that move up at least one quintile; Percent Highest quintile that move down at least one quintile; Percent Poorest quintile that move up at least one quintile; Percent Highest quintile that move down at least two quintiles."/>
          <p:cNvPicPr>
            <a:picLocks noChangeAspect="1"/>
          </p:cNvPicPr>
          <p:nvPr/>
        </p:nvPicPr>
        <p:blipFill>
          <a:blip r:embed="rId3"/>
          <a:srcRect b="3830"/>
          <a:stretch>
            <a:fillRect/>
          </a:stretch>
        </p:blipFill>
        <p:spPr>
          <a:xfrm>
            <a:off x="304800" y="2013132"/>
            <a:ext cx="8534400" cy="4174106"/>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a:xfrm>
            <a:off x="457200" y="0"/>
            <a:ext cx="8382000" cy="1527175"/>
          </a:xfrm>
        </p:spPr>
        <p:txBody>
          <a:bodyPr/>
          <a:lstStyle/>
          <a:p>
            <a:r>
              <a:rPr lang="en-US" dirty="0">
                <a:latin typeface="Helvetica Neue" pitchFamily="-107" charset="0"/>
              </a:rPr>
              <a:t>Income </a:t>
            </a:r>
            <a:r>
              <a:rPr lang="en-US" dirty="0" smtClean="0">
                <a:latin typeface="Helvetica Neue" pitchFamily="-107" charset="0"/>
              </a:rPr>
              <a:t>Mobility</a:t>
            </a:r>
            <a:r>
              <a:rPr lang="en-US" altLang="x-none" dirty="0">
                <a:latin typeface="Arial" charset="0"/>
                <a:ea typeface="MS PGothic" charset="-128"/>
                <a:cs typeface="Arial" charset="0"/>
              </a:rPr>
              <a:t>—</a:t>
            </a:r>
            <a:r>
              <a:rPr lang="en-US" dirty="0" smtClean="0">
                <a:latin typeface="Helvetica Neue" pitchFamily="-107" charset="0"/>
              </a:rPr>
              <a:t>2 </a:t>
            </a:r>
            <a:endParaRPr lang="en-US" dirty="0">
              <a:latin typeface="Helvetica Neue" pitchFamily="-107" charset="0"/>
            </a:endParaRPr>
          </a:p>
        </p:txBody>
      </p:sp>
      <p:sp>
        <p:nvSpPr>
          <p:cNvPr id="44035" name="Content Placeholder 2"/>
          <p:cNvSpPr>
            <a:spLocks noGrp="1"/>
          </p:cNvSpPr>
          <p:nvPr>
            <p:ph idx="1"/>
          </p:nvPr>
        </p:nvSpPr>
        <p:spPr>
          <a:xfrm>
            <a:off x="368300" y="1624013"/>
            <a:ext cx="8318500" cy="5043487"/>
          </a:xfrm>
        </p:spPr>
        <p:txBody>
          <a:bodyPr/>
          <a:lstStyle/>
          <a:p>
            <a:r>
              <a:rPr lang="en-US" sz="3200">
                <a:latin typeface="Arial" pitchFamily="-107" charset="0"/>
              </a:rPr>
              <a:t>Two groups at the bottom:</a:t>
            </a:r>
          </a:p>
          <a:p>
            <a:pPr lvl="1"/>
            <a:r>
              <a:rPr lang="en-US" sz="3000">
                <a:latin typeface="Arial" pitchFamily="-107" charset="0"/>
              </a:rPr>
              <a:t>Marginal poor</a:t>
            </a:r>
          </a:p>
          <a:p>
            <a:pPr lvl="2"/>
            <a:r>
              <a:rPr lang="en-US" sz="2800">
                <a:latin typeface="Arial" pitchFamily="-107" charset="0"/>
              </a:rPr>
              <a:t>Poor at a point in time, but have skills to move up the ladder</a:t>
            </a:r>
          </a:p>
          <a:p>
            <a:pPr lvl="1"/>
            <a:r>
              <a:rPr lang="en-US" sz="3000">
                <a:latin typeface="Arial" pitchFamily="-107" charset="0"/>
              </a:rPr>
              <a:t>Long-term poor</a:t>
            </a:r>
          </a:p>
          <a:p>
            <a:pPr lvl="2"/>
            <a:r>
              <a:rPr lang="en-US" sz="2800">
                <a:latin typeface="Arial" pitchFamily="-107" charset="0"/>
              </a:rPr>
              <a:t>People who lack the skills to advance to higher income levels</a:t>
            </a:r>
          </a:p>
          <a:p>
            <a:endParaRPr lang="en-US" sz="2800">
              <a:latin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403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a:xfrm>
            <a:off x="457200" y="0"/>
            <a:ext cx="8229600" cy="1527175"/>
          </a:xfrm>
        </p:spPr>
        <p:txBody>
          <a:bodyPr/>
          <a:lstStyle/>
          <a:p>
            <a:r>
              <a:rPr lang="en-US">
                <a:latin typeface="Arial" pitchFamily="-107" charset="0"/>
              </a:rPr>
              <a:t>Music Break: “Billionaire” by Travie McCoy</a:t>
            </a:r>
          </a:p>
        </p:txBody>
      </p:sp>
      <p:sp>
        <p:nvSpPr>
          <p:cNvPr id="96258" name="Content Placeholder 2"/>
          <p:cNvSpPr>
            <a:spLocks noGrp="1"/>
          </p:cNvSpPr>
          <p:nvPr>
            <p:ph idx="1"/>
          </p:nvPr>
        </p:nvSpPr>
        <p:spPr>
          <a:xfrm>
            <a:off x="457200" y="1712913"/>
            <a:ext cx="8229600" cy="4895850"/>
          </a:xfrm>
        </p:spPr>
        <p:txBody>
          <a:bodyPr/>
          <a:lstStyle/>
          <a:p>
            <a:r>
              <a:rPr lang="en-US">
                <a:latin typeface="Arial" pitchFamily="-107" charset="0"/>
              </a:rPr>
              <a:t>What would you do with $1 billion?</a:t>
            </a:r>
          </a:p>
        </p:txBody>
      </p:sp>
      <p:pic>
        <p:nvPicPr>
          <p:cNvPr id="96259" name="Picture 4" descr="Tip #546: Income in Travie McCoy’s “Billionaire”">
            <a:hlinkClick r:id="rId3"/>
          </p:cNvPr>
          <p:cNvPicPr>
            <a:picLocks noChangeAspect="1"/>
          </p:cNvPicPr>
          <p:nvPr/>
        </p:nvPicPr>
        <p:blipFill>
          <a:blip r:embed="rId4"/>
          <a:srcRect l="20306" t="18303" r="22078" b="25455"/>
          <a:stretch>
            <a:fillRect/>
          </a:stretch>
        </p:blipFill>
        <p:spPr bwMode="auto">
          <a:xfrm>
            <a:off x="3797300" y="3424238"/>
            <a:ext cx="1549400" cy="147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a:xfrm>
            <a:off x="457200" y="0"/>
            <a:ext cx="8512175" cy="1527175"/>
          </a:xfrm>
        </p:spPr>
        <p:txBody>
          <a:bodyPr/>
          <a:lstStyle/>
          <a:p>
            <a:r>
              <a:rPr lang="en-US" sz="3400">
                <a:latin typeface="Arial" pitchFamily="-107" charset="0"/>
              </a:rPr>
              <a:t>Economics in </a:t>
            </a:r>
            <a:r>
              <a:rPr lang="en-US" sz="3400" i="1">
                <a:latin typeface="Arial" pitchFamily="-107" charset="0"/>
              </a:rPr>
              <a:t>SpongeBob SquarePants, </a:t>
            </a:r>
            <a:r>
              <a:rPr lang="en-US" sz="3400">
                <a:latin typeface="Arial" pitchFamily="-107" charset="0"/>
              </a:rPr>
              <a:t>"Can You Spare a Dime?”</a:t>
            </a:r>
          </a:p>
        </p:txBody>
      </p:sp>
      <p:sp>
        <p:nvSpPr>
          <p:cNvPr id="98306" name="Content Placeholder 2"/>
          <p:cNvSpPr>
            <a:spLocks noGrp="1"/>
          </p:cNvSpPr>
          <p:nvPr>
            <p:ph idx="1"/>
          </p:nvPr>
        </p:nvSpPr>
        <p:spPr>
          <a:xfrm>
            <a:off x="457200" y="1698625"/>
            <a:ext cx="8229600" cy="2743200"/>
          </a:xfrm>
        </p:spPr>
        <p:txBody>
          <a:bodyPr/>
          <a:lstStyle/>
          <a:p>
            <a:r>
              <a:rPr lang="en-US" sz="3200">
                <a:latin typeface="Arial" pitchFamily="-107" charset="0"/>
              </a:rPr>
              <a:t>Squidward becomes a freeloader.</a:t>
            </a:r>
          </a:p>
          <a:p>
            <a:pPr lvl="1"/>
            <a:endParaRPr lang="en-US" sz="2800">
              <a:latin typeface="Arial" pitchFamily="-107" charset="0"/>
            </a:endParaRPr>
          </a:p>
        </p:txBody>
      </p:sp>
      <p:pic>
        <p:nvPicPr>
          <p:cNvPr id="98307" name="Picture 4" descr="Tip #552: Samaritan’s Dilemma in SpongeBob SquarePants, “Can You Spare a Dime?”">
            <a:hlinkClick r:id="rId3"/>
          </p:cNvPr>
          <p:cNvPicPr>
            <a:picLocks noChangeAspect="1"/>
          </p:cNvPicPr>
          <p:nvPr/>
        </p:nvPicPr>
        <p:blipFill>
          <a:blip r:embed="rId4"/>
          <a:srcRect l="20306" t="18303" r="22078" b="25455"/>
          <a:stretch>
            <a:fillRect/>
          </a:stretch>
        </p:blipFill>
        <p:spPr bwMode="auto">
          <a:xfrm>
            <a:off x="3749675" y="3382963"/>
            <a:ext cx="1549400" cy="147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a:xfrm>
            <a:off x="457200" y="0"/>
            <a:ext cx="8229600" cy="1527175"/>
          </a:xfrm>
        </p:spPr>
        <p:txBody>
          <a:bodyPr/>
          <a:lstStyle/>
          <a:p>
            <a:r>
              <a:rPr lang="en-US">
                <a:latin typeface="Arial" pitchFamily="-107" charset="0"/>
              </a:rPr>
              <a:t>How Do Economists Analyze Poverty?</a:t>
            </a:r>
          </a:p>
        </p:txBody>
      </p:sp>
      <p:sp>
        <p:nvSpPr>
          <p:cNvPr id="3" name="Content Placeholder 2"/>
          <p:cNvSpPr>
            <a:spLocks noGrp="1"/>
          </p:cNvSpPr>
          <p:nvPr>
            <p:ph idx="1"/>
          </p:nvPr>
        </p:nvSpPr>
        <p:spPr>
          <a:xfrm>
            <a:off x="457200" y="1712913"/>
            <a:ext cx="8229600" cy="4895850"/>
          </a:xfrm>
        </p:spPr>
        <p:txBody>
          <a:bodyPr/>
          <a:lstStyle/>
          <a:p>
            <a:r>
              <a:rPr lang="en-US" sz="3000">
                <a:latin typeface="Arial" pitchFamily="-107" charset="0"/>
              </a:rPr>
              <a:t>Poverty rate</a:t>
            </a:r>
          </a:p>
          <a:p>
            <a:pPr lvl="1"/>
            <a:r>
              <a:rPr lang="en-US" sz="2800">
                <a:latin typeface="Arial" pitchFamily="-107" charset="0"/>
              </a:rPr>
              <a:t>Percent of population whose income is below the poverty threshold</a:t>
            </a:r>
          </a:p>
          <a:p>
            <a:r>
              <a:rPr lang="en-US" sz="3000">
                <a:latin typeface="Arial" pitchFamily="-107" charset="0"/>
              </a:rPr>
              <a:t>Poverty threshold</a:t>
            </a:r>
          </a:p>
          <a:p>
            <a:pPr lvl="1"/>
            <a:r>
              <a:rPr lang="en-US" sz="2800">
                <a:latin typeface="Arial" pitchFamily="-107" charset="0"/>
              </a:rPr>
              <a:t>The income level below which a person (or family) is considered impoverished</a:t>
            </a:r>
          </a:p>
          <a:p>
            <a:r>
              <a:rPr lang="en-US" sz="3000">
                <a:latin typeface="Arial" pitchFamily="-107" charset="0"/>
              </a:rPr>
              <a:t>What percent of the population lives in poverty? Who are the poor?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457200" y="0"/>
            <a:ext cx="8382000" cy="1527175"/>
          </a:xfrm>
        </p:spPr>
        <p:txBody>
          <a:bodyPr/>
          <a:lstStyle/>
          <a:p>
            <a:r>
              <a:rPr lang="en-US">
                <a:latin typeface="Helvetica Neue" pitchFamily="-107" charset="0"/>
              </a:rPr>
              <a:t>Poverty Rate for Households</a:t>
            </a:r>
          </a:p>
        </p:txBody>
      </p:sp>
      <p:pic>
        <p:nvPicPr>
          <p:cNvPr id="4" name="Picture 3" descr="Figure 15.5 is a graph titled Poverty Rate for U.S Households, 1959-2013 with Percentage of households below the poverty threshold on the y-axis and the year on the x-axis. The poverty rates fluctuate throughout the years. From 1960 to 1965, the poverty rates dropped from 23 to about 18 percent. From 1965 to 2013, the fluctuations stay between the range of 11-16 percent."/>
          <p:cNvPicPr>
            <a:picLocks noChangeAspect="1"/>
          </p:cNvPicPr>
          <p:nvPr/>
        </p:nvPicPr>
        <p:blipFill>
          <a:blip r:embed="rId3"/>
          <a:stretch>
            <a:fillRect/>
          </a:stretch>
        </p:blipFill>
        <p:spPr>
          <a:xfrm>
            <a:off x="304800" y="1771127"/>
            <a:ext cx="8534400" cy="4767072"/>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490538" y="-17463"/>
            <a:ext cx="8229600" cy="768351"/>
          </a:xfrm>
        </p:spPr>
        <p:txBody>
          <a:bodyPr/>
          <a:lstStyle/>
          <a:p>
            <a:r>
              <a:rPr lang="en-US" sz="4000">
                <a:latin typeface="Helvetica Neue" pitchFamily="-107" charset="0"/>
              </a:rPr>
              <a:t>Poverty Rate for Various Groups</a:t>
            </a:r>
          </a:p>
        </p:txBody>
      </p:sp>
      <p:pic>
        <p:nvPicPr>
          <p:cNvPr id="4" name="Picture 3" descr="Table 15.7 titled The Poverty Rate for Various Groups, 2013 has 2 columns and 14 rows. The column headers are Group and Poverty rate as a percentage."/>
          <p:cNvPicPr>
            <a:picLocks noChangeAspect="1"/>
          </p:cNvPicPr>
          <p:nvPr/>
        </p:nvPicPr>
        <p:blipFill>
          <a:blip r:embed="rId3"/>
          <a:srcRect b="2838"/>
          <a:stretch>
            <a:fillRect/>
          </a:stretch>
        </p:blipFill>
        <p:spPr>
          <a:xfrm>
            <a:off x="1045464" y="902917"/>
            <a:ext cx="7053072" cy="5780828"/>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a:xfrm>
            <a:off x="457200" y="0"/>
            <a:ext cx="8382000" cy="1527175"/>
          </a:xfrm>
        </p:spPr>
        <p:txBody>
          <a:bodyPr/>
          <a:lstStyle/>
          <a:p>
            <a:r>
              <a:rPr lang="en-US" dirty="0">
                <a:latin typeface="Helvetica Neue" pitchFamily="-107" charset="0"/>
              </a:rPr>
              <a:t>Poverty </a:t>
            </a:r>
            <a:r>
              <a:rPr lang="en-US" dirty="0" smtClean="0">
                <a:latin typeface="Helvetica Neue" pitchFamily="-107" charset="0"/>
              </a:rPr>
              <a:t>Policies</a:t>
            </a:r>
            <a:r>
              <a:rPr lang="en-US" altLang="x-none" dirty="0">
                <a:latin typeface="Arial" charset="0"/>
                <a:ea typeface="MS PGothic" charset="-128"/>
                <a:cs typeface="Arial" charset="0"/>
              </a:rPr>
              <a:t>—</a:t>
            </a:r>
            <a:r>
              <a:rPr lang="en-US" dirty="0" smtClean="0">
                <a:latin typeface="Helvetica Neue" pitchFamily="-107" charset="0"/>
              </a:rPr>
              <a:t>1 </a:t>
            </a:r>
            <a:endParaRPr lang="en-US" dirty="0">
              <a:latin typeface="Helvetica Neue" pitchFamily="-107" charset="0"/>
            </a:endParaRPr>
          </a:p>
        </p:txBody>
      </p:sp>
      <p:sp>
        <p:nvSpPr>
          <p:cNvPr id="49155" name="Content Placeholder 2"/>
          <p:cNvSpPr>
            <a:spLocks noGrp="1"/>
          </p:cNvSpPr>
          <p:nvPr>
            <p:ph idx="1"/>
          </p:nvPr>
        </p:nvSpPr>
        <p:spPr>
          <a:xfrm>
            <a:off x="193675" y="1581150"/>
            <a:ext cx="8318500" cy="5043488"/>
          </a:xfrm>
        </p:spPr>
        <p:txBody>
          <a:bodyPr/>
          <a:lstStyle/>
          <a:p>
            <a:r>
              <a:rPr lang="en-US" sz="3000" dirty="0">
                <a:latin typeface="Arial" pitchFamily="-107" charset="0"/>
              </a:rPr>
              <a:t>Welfare</a:t>
            </a:r>
          </a:p>
          <a:p>
            <a:pPr lvl="1"/>
            <a:r>
              <a:rPr lang="en-US" sz="2800" dirty="0">
                <a:latin typeface="Arial" pitchFamily="-107" charset="0"/>
              </a:rPr>
              <a:t>Series of initiatives designed to help the poor by supplementing their income.</a:t>
            </a:r>
          </a:p>
          <a:p>
            <a:pPr lvl="1"/>
            <a:r>
              <a:rPr lang="en-US" sz="2800" dirty="0">
                <a:latin typeface="Arial" pitchFamily="-107" charset="0"/>
              </a:rPr>
              <a:t>Eligibility limited to a set amount of time. </a:t>
            </a:r>
          </a:p>
          <a:p>
            <a:pPr lvl="1"/>
            <a:r>
              <a:rPr lang="en-US" sz="2800" dirty="0">
                <a:latin typeface="Arial" pitchFamily="-107" charset="0"/>
              </a:rPr>
              <a:t>Valid as long as the recipient’s income below the eligibility cutoff.</a:t>
            </a:r>
          </a:p>
          <a:p>
            <a:r>
              <a:rPr lang="en-US" sz="3000" dirty="0">
                <a:latin typeface="Arial" pitchFamily="-107" charset="0"/>
              </a:rPr>
              <a:t>In-kind transfers</a:t>
            </a:r>
          </a:p>
          <a:p>
            <a:pPr lvl="1"/>
            <a:r>
              <a:rPr lang="en-US" sz="2800" dirty="0">
                <a:latin typeface="Arial" pitchFamily="-107" charset="0"/>
              </a:rPr>
              <a:t>Direct assistance in the form of goods and services.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1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a:xfrm>
            <a:off x="457200" y="0"/>
            <a:ext cx="8229600" cy="1527175"/>
          </a:xfrm>
        </p:spPr>
        <p:txBody>
          <a:bodyPr/>
          <a:lstStyle/>
          <a:p>
            <a:r>
              <a:rPr lang="en-US" dirty="0">
                <a:latin typeface="Arial" pitchFamily="-107" charset="0"/>
              </a:rPr>
              <a:t>Poverty </a:t>
            </a:r>
            <a:r>
              <a:rPr lang="en-US" dirty="0" smtClean="0">
                <a:latin typeface="Arial" pitchFamily="-107" charset="0"/>
              </a:rPr>
              <a:t>Policies</a:t>
            </a:r>
            <a:r>
              <a:rPr lang="en-US" altLang="x-none" dirty="0">
                <a:latin typeface="Arial" charset="0"/>
                <a:ea typeface="MS PGothic" charset="-128"/>
                <a:cs typeface="Arial" charset="0"/>
              </a:rPr>
              <a:t>—</a:t>
            </a:r>
            <a:r>
              <a:rPr lang="en-US" dirty="0" smtClean="0">
                <a:latin typeface="Arial" pitchFamily="-107" charset="0"/>
              </a:rPr>
              <a:t>2 </a:t>
            </a:r>
            <a:endParaRPr lang="en-US" dirty="0">
              <a:latin typeface="Arial" pitchFamily="-107" charset="0"/>
            </a:endParaRPr>
          </a:p>
        </p:txBody>
      </p:sp>
      <p:sp>
        <p:nvSpPr>
          <p:cNvPr id="3" name="Content Placeholder 2"/>
          <p:cNvSpPr>
            <a:spLocks noGrp="1"/>
          </p:cNvSpPr>
          <p:nvPr>
            <p:ph idx="1"/>
          </p:nvPr>
        </p:nvSpPr>
        <p:spPr>
          <a:xfrm>
            <a:off x="457200" y="1712913"/>
            <a:ext cx="8229600" cy="4895850"/>
          </a:xfrm>
        </p:spPr>
        <p:txBody>
          <a:bodyPr/>
          <a:lstStyle/>
          <a:p>
            <a:r>
              <a:rPr lang="en-US" sz="3000">
                <a:latin typeface="Arial" pitchFamily="-107" charset="0"/>
              </a:rPr>
              <a:t>Earned Income Tax Credit (EITC)</a:t>
            </a:r>
          </a:p>
          <a:p>
            <a:pPr lvl="1"/>
            <a:r>
              <a:rPr lang="en-US" sz="2800">
                <a:latin typeface="Arial" pitchFamily="-107" charset="0"/>
              </a:rPr>
              <a:t>Tax credit designed to encourage low-income workers to work more</a:t>
            </a:r>
          </a:p>
          <a:p>
            <a:pPr lvl="1"/>
            <a:r>
              <a:rPr lang="en-US" sz="2800">
                <a:latin typeface="Arial" pitchFamily="-107" charset="0"/>
              </a:rPr>
              <a:t>Credit falls as income increases, so less of a disincentive to work</a:t>
            </a:r>
          </a:p>
          <a:p>
            <a:r>
              <a:rPr lang="en-US" sz="3000">
                <a:latin typeface="Arial" pitchFamily="-107" charset="0"/>
              </a:rPr>
              <a:t>Minimum Wage</a:t>
            </a:r>
          </a:p>
          <a:p>
            <a:pPr lvl="1"/>
            <a:r>
              <a:rPr lang="en-US" sz="2800">
                <a:latin typeface="Arial" pitchFamily="-107" charset="0"/>
              </a:rPr>
              <a:t>May provide low-skill workers with higher paycheck</a:t>
            </a:r>
          </a:p>
          <a:p>
            <a:pPr lvl="1"/>
            <a:r>
              <a:rPr lang="en-US" sz="2800">
                <a:latin typeface="Arial" pitchFamily="-107" charset="0"/>
              </a:rPr>
              <a:t>But firms respond be reducing the number of workers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0"/>
            <a:ext cx="8382000" cy="1527175"/>
          </a:xfrm>
        </p:spPr>
        <p:txBody>
          <a:bodyPr/>
          <a:lstStyle/>
          <a:p>
            <a:r>
              <a:rPr lang="en-US" dirty="0">
                <a:latin typeface="Helvetica Neue" pitchFamily="-107" charset="0"/>
              </a:rPr>
              <a:t>The Nonmonetary Determinants of </a:t>
            </a:r>
            <a:r>
              <a:rPr lang="en-US" dirty="0" smtClean="0">
                <a:latin typeface="Helvetica Neue" pitchFamily="-107" charset="0"/>
              </a:rPr>
              <a:t>Wages</a:t>
            </a:r>
            <a:r>
              <a:rPr lang="en-US" altLang="x-none" dirty="0">
                <a:latin typeface="Arial" charset="0"/>
                <a:ea typeface="MS PGothic" charset="-128"/>
                <a:cs typeface="Arial" charset="0"/>
              </a:rPr>
              <a:t>—</a:t>
            </a:r>
            <a:r>
              <a:rPr lang="en-US" dirty="0" smtClean="0">
                <a:latin typeface="Helvetica Neue" pitchFamily="-107" charset="0"/>
              </a:rPr>
              <a:t>1 </a:t>
            </a:r>
            <a:endParaRPr lang="en-US" dirty="0">
              <a:latin typeface="Helvetica Neue" pitchFamily="-107" charset="0"/>
            </a:endParaRPr>
          </a:p>
        </p:txBody>
      </p:sp>
      <p:sp>
        <p:nvSpPr>
          <p:cNvPr id="12291" name="Content Placeholder 2"/>
          <p:cNvSpPr>
            <a:spLocks noGrp="1"/>
          </p:cNvSpPr>
          <p:nvPr>
            <p:ph idx="1"/>
          </p:nvPr>
        </p:nvSpPr>
        <p:spPr>
          <a:xfrm>
            <a:off x="441325" y="1711325"/>
            <a:ext cx="8121650" cy="4660900"/>
          </a:xfrm>
        </p:spPr>
        <p:txBody>
          <a:bodyPr/>
          <a:lstStyle/>
          <a:p>
            <a:r>
              <a:rPr lang="en-US" sz="2800">
                <a:latin typeface="Arial" pitchFamily="-107" charset="0"/>
              </a:rPr>
              <a:t>Compensating Differentials</a:t>
            </a:r>
          </a:p>
          <a:p>
            <a:pPr lvl="1"/>
            <a:r>
              <a:rPr lang="en-US" sz="2800">
                <a:latin typeface="Arial" pitchFamily="-107" charset="0"/>
              </a:rPr>
              <a:t>The difference in wages </a:t>
            </a:r>
            <a:br>
              <a:rPr lang="en-US" sz="2800">
                <a:latin typeface="Arial" pitchFamily="-107" charset="0"/>
              </a:rPr>
            </a:br>
            <a:r>
              <a:rPr lang="en-US" sz="2800">
                <a:latin typeface="Arial" pitchFamily="-107" charset="0"/>
              </a:rPr>
              <a:t>offered to offset the </a:t>
            </a:r>
            <a:br>
              <a:rPr lang="en-US" sz="2800">
                <a:latin typeface="Arial" pitchFamily="-107" charset="0"/>
              </a:rPr>
            </a:br>
            <a:r>
              <a:rPr lang="en-US" sz="2800">
                <a:latin typeface="Arial" pitchFamily="-107" charset="0"/>
              </a:rPr>
              <a:t>desirability or undesirability </a:t>
            </a:r>
            <a:br>
              <a:rPr lang="en-US" sz="2800">
                <a:latin typeface="Arial" pitchFamily="-107" charset="0"/>
              </a:rPr>
            </a:br>
            <a:r>
              <a:rPr lang="en-US" sz="2800">
                <a:latin typeface="Arial" pitchFamily="-107" charset="0"/>
              </a:rPr>
              <a:t>of a job.</a:t>
            </a:r>
          </a:p>
          <a:p>
            <a:r>
              <a:rPr lang="en-US" sz="2800">
                <a:latin typeface="Arial" pitchFamily="-107" charset="0"/>
              </a:rPr>
              <a:t>Education and Human Capital</a:t>
            </a:r>
          </a:p>
          <a:p>
            <a:pPr lvl="1"/>
            <a:r>
              <a:rPr lang="en-US" sz="2800">
                <a:latin typeface="Arial" pitchFamily="-107" charset="0"/>
              </a:rPr>
              <a:t>Human capital is the skills </a:t>
            </a:r>
            <a:br>
              <a:rPr lang="en-US" sz="2800">
                <a:latin typeface="Arial" pitchFamily="-107" charset="0"/>
              </a:rPr>
            </a:br>
            <a:r>
              <a:rPr lang="en-US" sz="2800">
                <a:latin typeface="Arial" pitchFamily="-107" charset="0"/>
              </a:rPr>
              <a:t>acquired through education</a:t>
            </a:r>
            <a:br>
              <a:rPr lang="en-US" sz="2800">
                <a:latin typeface="Arial" pitchFamily="-107" charset="0"/>
              </a:rPr>
            </a:br>
            <a:r>
              <a:rPr lang="en-US" sz="2800">
                <a:latin typeface="Arial" pitchFamily="-107" charset="0"/>
              </a:rPr>
              <a:t>and training.</a:t>
            </a:r>
          </a:p>
          <a:p>
            <a:pPr lvl="1"/>
            <a:endParaRPr lang="en-US" sz="2800">
              <a:latin typeface="Arial" pitchFamily="-107" charset="0"/>
            </a:endParaRPr>
          </a:p>
        </p:txBody>
      </p:sp>
      <p:pic>
        <p:nvPicPr>
          <p:cNvPr id="18435" name="Picture 2" descr="A man using hedge clippers to trim a giant tree while on a ladder made of bamboo."/>
          <p:cNvPicPr>
            <a:picLocks noChangeAspect="1" noChangeArrowheads="1"/>
          </p:cNvPicPr>
          <p:nvPr/>
        </p:nvPicPr>
        <p:blipFill>
          <a:blip r:embed="rId3"/>
          <a:srcRect/>
          <a:stretch>
            <a:fillRect/>
          </a:stretch>
        </p:blipFill>
        <p:spPr bwMode="auto">
          <a:xfrm>
            <a:off x="5849585" y="1878189"/>
            <a:ext cx="3017837" cy="3790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a:xfrm>
            <a:off x="457200" y="0"/>
            <a:ext cx="8382000" cy="1527175"/>
          </a:xfrm>
        </p:spPr>
        <p:txBody>
          <a:bodyPr/>
          <a:lstStyle/>
          <a:p>
            <a:r>
              <a:rPr lang="en-US">
                <a:latin typeface="Helvetica Neue" pitchFamily="-107" charset="0"/>
              </a:rPr>
              <a:t>Problems with Traditional Aid</a:t>
            </a:r>
          </a:p>
        </p:txBody>
      </p:sp>
      <p:sp>
        <p:nvSpPr>
          <p:cNvPr id="55299" name="Content Placeholder 2"/>
          <p:cNvSpPr>
            <a:spLocks noGrp="1"/>
          </p:cNvSpPr>
          <p:nvPr>
            <p:ph idx="1"/>
          </p:nvPr>
        </p:nvSpPr>
        <p:spPr>
          <a:xfrm>
            <a:off x="368300" y="1624013"/>
            <a:ext cx="8318500" cy="5043487"/>
          </a:xfrm>
        </p:spPr>
        <p:txBody>
          <a:bodyPr/>
          <a:lstStyle/>
          <a:p>
            <a:r>
              <a:rPr lang="en-US" sz="3000">
                <a:latin typeface="Arial" pitchFamily="-107" charset="0"/>
              </a:rPr>
              <a:t>What’s the one major problem with assistance for low-income individuals?</a:t>
            </a:r>
          </a:p>
          <a:p>
            <a:r>
              <a:rPr lang="en-US" sz="3000">
                <a:latin typeface="Arial" pitchFamily="-107" charset="0"/>
              </a:rPr>
              <a:t>Samaritan’s dilemma</a:t>
            </a:r>
          </a:p>
          <a:p>
            <a:pPr lvl="1"/>
            <a:r>
              <a:rPr lang="en-US" sz="2800">
                <a:latin typeface="Arial" pitchFamily="-107" charset="0"/>
              </a:rPr>
              <a:t>When an act of charity creates disincentives for recipients to take care of themselves.</a:t>
            </a:r>
          </a:p>
          <a:p>
            <a:r>
              <a:rPr lang="en-US" sz="3000">
                <a:latin typeface="Arial" pitchFamily="-107" charset="0"/>
              </a:rPr>
              <a:t>“End welfare as we know it” and welfare should be “a second chance, not a way of life.”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9">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2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a:xfrm>
            <a:off x="457200" y="0"/>
            <a:ext cx="8229600" cy="1527175"/>
          </a:xfrm>
        </p:spPr>
        <p:txBody>
          <a:bodyPr/>
          <a:lstStyle/>
          <a:p>
            <a:r>
              <a:rPr lang="en-US">
                <a:latin typeface="Arial" pitchFamily="-107" charset="0"/>
              </a:rPr>
              <a:t>Economics in </a:t>
            </a:r>
            <a:br>
              <a:rPr lang="en-US">
                <a:latin typeface="Arial" pitchFamily="-107" charset="0"/>
              </a:rPr>
            </a:br>
            <a:r>
              <a:rPr lang="en-US" i="1">
                <a:latin typeface="Arial" pitchFamily="-107" charset="0"/>
              </a:rPr>
              <a:t>Million Dollar Baby</a:t>
            </a:r>
            <a:endParaRPr lang="en-US">
              <a:latin typeface="Arial" pitchFamily="-107" charset="0"/>
            </a:endParaRPr>
          </a:p>
        </p:txBody>
      </p:sp>
      <p:sp>
        <p:nvSpPr>
          <p:cNvPr id="112642" name="Content Placeholder 2"/>
          <p:cNvSpPr>
            <a:spLocks noGrp="1"/>
          </p:cNvSpPr>
          <p:nvPr>
            <p:ph idx="1"/>
          </p:nvPr>
        </p:nvSpPr>
        <p:spPr>
          <a:xfrm>
            <a:off x="457200" y="1698625"/>
            <a:ext cx="8229600" cy="2743200"/>
          </a:xfrm>
        </p:spPr>
        <p:txBody>
          <a:bodyPr/>
          <a:lstStyle/>
          <a:p>
            <a:r>
              <a:rPr lang="en-US" sz="3200">
                <a:latin typeface="Arial" pitchFamily="-107" charset="0"/>
              </a:rPr>
              <a:t>Does welfare create perverse incentives?</a:t>
            </a:r>
          </a:p>
          <a:p>
            <a:pPr lvl="1"/>
            <a:endParaRPr lang="en-US" sz="2800">
              <a:latin typeface="Arial" pitchFamily="-107" charset="0"/>
            </a:endParaRPr>
          </a:p>
        </p:txBody>
      </p:sp>
      <p:pic>
        <p:nvPicPr>
          <p:cNvPr id="112643" name="Picture 4" descr="Tip #550: Welfare in Million Dollar Baby">
            <a:hlinkClick r:id="rId3"/>
          </p:cNvPr>
          <p:cNvPicPr>
            <a:picLocks noChangeAspect="1"/>
          </p:cNvPicPr>
          <p:nvPr/>
        </p:nvPicPr>
        <p:blipFill>
          <a:blip r:embed="rId4"/>
          <a:srcRect l="20306" t="18303" r="22078" b="25455"/>
          <a:stretch>
            <a:fillRect/>
          </a:stretch>
        </p:blipFill>
        <p:spPr bwMode="auto">
          <a:xfrm>
            <a:off x="3749675" y="3382963"/>
            <a:ext cx="1549400" cy="147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a:xfrm>
            <a:off x="457200" y="0"/>
            <a:ext cx="8382000" cy="1527175"/>
          </a:xfrm>
        </p:spPr>
        <p:txBody>
          <a:bodyPr/>
          <a:lstStyle/>
          <a:p>
            <a:r>
              <a:rPr lang="en-US">
                <a:latin typeface="Helvetica Neue" pitchFamily="-107" charset="0"/>
              </a:rPr>
              <a:t>Conclusion</a:t>
            </a:r>
          </a:p>
        </p:txBody>
      </p:sp>
      <p:sp>
        <p:nvSpPr>
          <p:cNvPr id="67587" name="Content Placeholder 2"/>
          <p:cNvSpPr>
            <a:spLocks noGrp="1"/>
          </p:cNvSpPr>
          <p:nvPr>
            <p:ph idx="1"/>
          </p:nvPr>
        </p:nvSpPr>
        <p:spPr>
          <a:xfrm>
            <a:off x="368300" y="1624013"/>
            <a:ext cx="8318500" cy="5043487"/>
          </a:xfrm>
        </p:spPr>
        <p:txBody>
          <a:bodyPr/>
          <a:lstStyle/>
          <a:p>
            <a:r>
              <a:rPr lang="en-US" sz="2800">
                <a:latin typeface="Arial" pitchFamily="-107" charset="0"/>
              </a:rPr>
              <a:t>Income inequality in and of itself is neither good nor bad</a:t>
            </a:r>
          </a:p>
          <a:p>
            <a:pPr lvl="1"/>
            <a:r>
              <a:rPr lang="en-US" sz="2400">
                <a:latin typeface="Arial" pitchFamily="-107" charset="0"/>
              </a:rPr>
              <a:t>Too equal incomes = work disincentive</a:t>
            </a:r>
          </a:p>
          <a:p>
            <a:pPr lvl="1"/>
            <a:r>
              <a:rPr lang="en-US" sz="2400">
                <a:latin typeface="Arial" pitchFamily="-107" charset="0"/>
              </a:rPr>
              <a:t>Too unequal incomes = political unrest</a:t>
            </a:r>
          </a:p>
          <a:p>
            <a:endParaRPr lang="en-US" sz="2800">
              <a:latin typeface="Arial" pitchFamily="-107" charset="0"/>
            </a:endParaRPr>
          </a:p>
          <a:p>
            <a:r>
              <a:rPr lang="en-US" sz="2800">
                <a:latin typeface="Arial" pitchFamily="-107" charset="0"/>
              </a:rPr>
              <a:t>Welfare policies can help decrease the problem of income inequality</a:t>
            </a:r>
          </a:p>
          <a:p>
            <a:pPr lvl="1"/>
            <a:r>
              <a:rPr lang="en-US" sz="2400">
                <a:latin typeface="Arial" pitchFamily="-107" charset="0"/>
              </a:rPr>
              <a:t>However, they must be designed correctly so as not to create work disincentives</a:t>
            </a:r>
            <a:endParaRPr lang="en-US" sz="1600">
              <a:latin typeface="Arial" pitchFamily="-107"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idx="4294967295"/>
          </p:nvPr>
        </p:nvSpPr>
        <p:spPr>
          <a:xfrm>
            <a:off x="457200" y="0"/>
            <a:ext cx="8229600" cy="1527175"/>
          </a:xfrm>
        </p:spPr>
        <p:txBody>
          <a:bodyPr/>
          <a:lstStyle/>
          <a:p>
            <a:pPr algn="l" eaLnBrk="1" hangingPunct="1"/>
            <a:r>
              <a:rPr lang="en-US" dirty="0">
                <a:latin typeface="Helvetica Neue" pitchFamily="-107" charset="0"/>
              </a:rPr>
              <a:t>Practice What You </a:t>
            </a:r>
            <a:r>
              <a:rPr lang="en-US" dirty="0" smtClean="0">
                <a:latin typeface="Helvetica Neue" pitchFamily="-107" charset="0"/>
              </a:rPr>
              <a:t>Know</a:t>
            </a:r>
            <a:r>
              <a:rPr lang="en-US" altLang="x-none" dirty="0">
                <a:latin typeface="Arial" charset="0"/>
                <a:ea typeface="MS PGothic" charset="-128"/>
                <a:cs typeface="Arial" charset="0"/>
              </a:rPr>
              <a:t>—</a:t>
            </a:r>
            <a:r>
              <a:rPr lang="en-US" dirty="0" smtClean="0">
                <a:latin typeface="Helvetica Neue" pitchFamily="-107" charset="0"/>
              </a:rPr>
              <a:t>4 </a:t>
            </a:r>
            <a:endParaRPr lang="en-US" dirty="0">
              <a:latin typeface="Helvetica Neue" pitchFamily="-107" charset="0"/>
            </a:endParaRPr>
          </a:p>
        </p:txBody>
      </p:sp>
      <p:sp>
        <p:nvSpPr>
          <p:cNvPr id="116738" name="Content Placeholder 2"/>
          <p:cNvSpPr>
            <a:spLocks noGrp="1"/>
          </p:cNvSpPr>
          <p:nvPr>
            <p:ph idx="4294967295"/>
          </p:nvPr>
        </p:nvSpPr>
        <p:spPr>
          <a:xfrm>
            <a:off x="273050" y="1712913"/>
            <a:ext cx="8696325" cy="4895850"/>
          </a:xfrm>
        </p:spPr>
        <p:txBody>
          <a:bodyPr/>
          <a:lstStyle/>
          <a:p>
            <a:pPr eaLnBrk="1" hangingPunct="1"/>
            <a:r>
              <a:rPr lang="en-US" sz="3200">
                <a:latin typeface="Helvetica Neue" pitchFamily="-107" charset="0"/>
              </a:rPr>
              <a:t>Suppose the United States took the extreme step to enact wealth redistribution programs until income was equal for all people.  What is the most likely result?</a:t>
            </a:r>
            <a:endParaRPr lang="en-US" sz="3200"/>
          </a:p>
          <a:p>
            <a:pPr marL="971550" lvl="1" indent="-514350" eaLnBrk="1" hangingPunct="1">
              <a:buFont typeface="Calibri" pitchFamily="-107" charset="0"/>
              <a:buAutoNum type="alphaUcPeriod"/>
            </a:pPr>
            <a:r>
              <a:rPr lang="en-US" sz="2800">
                <a:latin typeface="Helvetica Neue" pitchFamily="-107" charset="0"/>
              </a:rPr>
              <a:t>High earners would be supportive of this policy.</a:t>
            </a:r>
          </a:p>
          <a:p>
            <a:pPr marL="971550" lvl="1" indent="-514350" eaLnBrk="1" hangingPunct="1">
              <a:buFont typeface="Calibri" pitchFamily="-107" charset="0"/>
              <a:buAutoNum type="alphaUcPeriod"/>
            </a:pPr>
            <a:r>
              <a:rPr lang="en-US" sz="2800">
                <a:latin typeface="Helvetica Neue" pitchFamily="-107" charset="0"/>
              </a:rPr>
              <a:t>Firms would hire more workers.</a:t>
            </a:r>
          </a:p>
          <a:p>
            <a:pPr marL="971550" lvl="1" indent="-514350" eaLnBrk="1" hangingPunct="1">
              <a:buFont typeface="Calibri" pitchFamily="-107" charset="0"/>
              <a:buAutoNum type="alphaUcPeriod"/>
            </a:pPr>
            <a:r>
              <a:rPr lang="en-US" sz="2800">
                <a:latin typeface="Helvetica Neue" pitchFamily="-107" charset="0"/>
              </a:rPr>
              <a:t>Most people would work harder since their wealth may get redistributed.</a:t>
            </a:r>
          </a:p>
          <a:p>
            <a:pPr marL="971550" lvl="1" indent="-514350" eaLnBrk="1" hangingPunct="1">
              <a:buFont typeface="Calibri" pitchFamily="-107" charset="0"/>
              <a:buAutoNum type="alphaUcPeriod"/>
            </a:pPr>
            <a:r>
              <a:rPr lang="en-US" sz="2800">
                <a:latin typeface="Helvetica Neue" pitchFamily="-107" charset="0"/>
              </a:rPr>
              <a:t>Free-riding would occur.</a:t>
            </a:r>
          </a:p>
        </p:txBody>
      </p:sp>
      <p:sp>
        <p:nvSpPr>
          <p:cNvPr id="4" name="Rectangle 3" descr="Correct answer: D, Free-riding would occur."/>
          <p:cNvSpPr>
            <a:spLocks noChangeArrowheads="1"/>
          </p:cNvSpPr>
          <p:nvPr/>
        </p:nvSpPr>
        <p:spPr bwMode="auto">
          <a:xfrm>
            <a:off x="603250" y="6172200"/>
            <a:ext cx="4781550" cy="520700"/>
          </a:xfrm>
          <a:prstGeom prst="rect">
            <a:avLst/>
          </a:prstGeom>
          <a:solidFill>
            <a:srgbClr val="669900">
              <a:alpha val="0"/>
            </a:srgbClr>
          </a:solidFill>
          <a:ln w="38100">
            <a:solidFill>
              <a:srgbClr val="669900"/>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eaLnBrk="1" hangingPunct="1"/>
            <a:endParaRPr lang="en-US">
              <a:solidFill>
                <a:srgbClr val="FFFFFF"/>
              </a:solidFill>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idx="4294967295"/>
          </p:nvPr>
        </p:nvSpPr>
        <p:spPr>
          <a:xfrm>
            <a:off x="457200" y="0"/>
            <a:ext cx="8229600" cy="1527175"/>
          </a:xfrm>
        </p:spPr>
        <p:txBody>
          <a:bodyPr/>
          <a:lstStyle/>
          <a:p>
            <a:pPr algn="l" eaLnBrk="1" hangingPunct="1"/>
            <a:r>
              <a:rPr lang="en-US" dirty="0">
                <a:latin typeface="Helvetica Neue" pitchFamily="-107" charset="0"/>
              </a:rPr>
              <a:t>Practice What You </a:t>
            </a:r>
            <a:r>
              <a:rPr lang="en-US" dirty="0" smtClean="0">
                <a:latin typeface="Helvetica Neue" pitchFamily="-107" charset="0"/>
              </a:rPr>
              <a:t>Know</a:t>
            </a:r>
            <a:r>
              <a:rPr lang="en-US" altLang="x-none" dirty="0">
                <a:latin typeface="Arial" charset="0"/>
                <a:ea typeface="MS PGothic" charset="-128"/>
                <a:cs typeface="Arial" charset="0"/>
              </a:rPr>
              <a:t>—</a:t>
            </a:r>
            <a:r>
              <a:rPr lang="en-US" dirty="0" smtClean="0">
                <a:latin typeface="Helvetica Neue" pitchFamily="-107" charset="0"/>
              </a:rPr>
              <a:t>5 </a:t>
            </a:r>
            <a:endParaRPr lang="en-US" dirty="0">
              <a:latin typeface="Helvetica Neue" pitchFamily="-107" charset="0"/>
            </a:endParaRPr>
          </a:p>
        </p:txBody>
      </p:sp>
      <p:sp>
        <p:nvSpPr>
          <p:cNvPr id="53251" name="Content Placeholder 2"/>
          <p:cNvSpPr>
            <a:spLocks noGrp="1"/>
          </p:cNvSpPr>
          <p:nvPr>
            <p:ph idx="4294967295"/>
          </p:nvPr>
        </p:nvSpPr>
        <p:spPr>
          <a:xfrm>
            <a:off x="273050" y="1712913"/>
            <a:ext cx="8696325" cy="4895850"/>
          </a:xfrm>
        </p:spPr>
        <p:txBody>
          <a:bodyPr/>
          <a:lstStyle/>
          <a:p>
            <a:pPr eaLnBrk="1" hangingPunct="1"/>
            <a:r>
              <a:rPr lang="en-US" sz="3200">
                <a:latin typeface="Helvetica Neue" pitchFamily="-107" charset="0"/>
              </a:rPr>
              <a:t>Name the key </a:t>
            </a:r>
            <a:r>
              <a:rPr lang="ja-JP" altLang="en-US" sz="3200">
                <a:latin typeface="Helvetica Neue" pitchFamily="-107" charset="0"/>
              </a:rPr>
              <a:t>“</a:t>
            </a:r>
            <a:r>
              <a:rPr lang="en-US" altLang="ja-JP" sz="3200">
                <a:latin typeface="Helvetica Neue" pitchFamily="-107" charset="0"/>
              </a:rPr>
              <a:t>conflict</a:t>
            </a:r>
            <a:r>
              <a:rPr lang="ja-JP" altLang="en-US" sz="3200">
                <a:latin typeface="Helvetica Neue" pitchFamily="-107" charset="0"/>
              </a:rPr>
              <a:t>”</a:t>
            </a:r>
            <a:r>
              <a:rPr lang="en-US" altLang="ja-JP" sz="3200">
                <a:latin typeface="Helvetica Neue" pitchFamily="-107" charset="0"/>
              </a:rPr>
              <a:t> with welfare programs.</a:t>
            </a:r>
            <a:endParaRPr lang="en-US" altLang="ja-JP" sz="3200"/>
          </a:p>
          <a:p>
            <a:pPr marL="971550" lvl="1" indent="-514350" eaLnBrk="1" hangingPunct="1">
              <a:buFont typeface="Calibri" pitchFamily="-107" charset="0"/>
              <a:buAutoNum type="alphaUcPeriod"/>
            </a:pPr>
            <a:r>
              <a:rPr lang="en-US" sz="2800">
                <a:latin typeface="Helvetica Neue" pitchFamily="-107" charset="0"/>
              </a:rPr>
              <a:t>We want the rich to pay more taxes but not </a:t>
            </a:r>
            <a:r>
              <a:rPr lang="en-US" sz="2800" i="1">
                <a:latin typeface="Helvetica Neue" pitchFamily="-107" charset="0"/>
              </a:rPr>
              <a:t>too</a:t>
            </a:r>
            <a:r>
              <a:rPr lang="en-US" sz="2800">
                <a:latin typeface="Helvetica Neue" pitchFamily="-107" charset="0"/>
              </a:rPr>
              <a:t> much more.</a:t>
            </a:r>
          </a:p>
          <a:p>
            <a:pPr marL="971550" lvl="1" indent="-514350" eaLnBrk="1" hangingPunct="1">
              <a:buFont typeface="Calibri" pitchFamily="-107" charset="0"/>
              <a:buAutoNum type="alphaUcPeriod"/>
            </a:pPr>
            <a:r>
              <a:rPr lang="en-US" sz="2800">
                <a:latin typeface="Helvetica Neue" pitchFamily="-107" charset="0"/>
              </a:rPr>
              <a:t>We want to help workers without hurting firms looking for people to hire.</a:t>
            </a:r>
          </a:p>
          <a:p>
            <a:pPr marL="971550" lvl="1" indent="-514350" eaLnBrk="1" hangingPunct="1">
              <a:buFont typeface="Calibri" pitchFamily="-107" charset="0"/>
              <a:buAutoNum type="alphaUcPeriod"/>
            </a:pPr>
            <a:r>
              <a:rPr lang="en-US" sz="2800">
                <a:latin typeface="Helvetica Neue" pitchFamily="-107" charset="0"/>
              </a:rPr>
              <a:t>We want to help people in their time of need but don’</a:t>
            </a:r>
            <a:r>
              <a:rPr lang="en-US" altLang="ja-JP" sz="2800">
                <a:latin typeface="Helvetica Neue" pitchFamily="-107" charset="0"/>
              </a:rPr>
              <a:t>t want to create work disincentives.</a:t>
            </a:r>
          </a:p>
          <a:p>
            <a:pPr marL="971550" lvl="1" indent="-514350" eaLnBrk="1" hangingPunct="1">
              <a:buFont typeface="Calibri" pitchFamily="-107" charset="0"/>
              <a:buAutoNum type="alphaUcPeriod"/>
            </a:pPr>
            <a:r>
              <a:rPr lang="en-US" sz="2800">
                <a:latin typeface="Helvetica Neue" pitchFamily="-107" charset="0"/>
              </a:rPr>
              <a:t>We want to decrease inequality but not decrease it </a:t>
            </a:r>
            <a:r>
              <a:rPr lang="en-US" sz="2800" i="1">
                <a:latin typeface="Helvetica Neue" pitchFamily="-107" charset="0"/>
              </a:rPr>
              <a:t>too</a:t>
            </a:r>
            <a:r>
              <a:rPr lang="en-US" sz="2800">
                <a:latin typeface="Helvetica Neue" pitchFamily="-107" charset="0"/>
              </a:rPr>
              <a:t> much.</a:t>
            </a:r>
          </a:p>
        </p:txBody>
      </p:sp>
      <p:sp>
        <p:nvSpPr>
          <p:cNvPr id="4" name="Rectangle 3" descr="Correct answer: C, We want to help people in their time of need but don't want to create work disincentives."/>
          <p:cNvSpPr>
            <a:spLocks noChangeArrowheads="1"/>
          </p:cNvSpPr>
          <p:nvPr/>
        </p:nvSpPr>
        <p:spPr bwMode="auto">
          <a:xfrm>
            <a:off x="744538" y="4678363"/>
            <a:ext cx="7802562" cy="947737"/>
          </a:xfrm>
          <a:prstGeom prst="rect">
            <a:avLst/>
          </a:prstGeom>
          <a:solidFill>
            <a:srgbClr val="669900">
              <a:alpha val="0"/>
            </a:srgbClr>
          </a:solidFill>
          <a:ln w="38100">
            <a:solidFill>
              <a:srgbClr val="669900"/>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eaLnBrk="1" hangingPunct="1"/>
            <a:endParaRPr lang="en-US">
              <a:solidFill>
                <a:srgbClr val="FFFFFF"/>
              </a:solidFill>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0"/>
            <a:ext cx="8382000" cy="1527175"/>
          </a:xfrm>
        </p:spPr>
        <p:txBody>
          <a:bodyPr/>
          <a:lstStyle/>
          <a:p>
            <a:r>
              <a:rPr lang="en-US">
                <a:latin typeface="Helvetica Neue" pitchFamily="-107" charset="0"/>
              </a:rPr>
              <a:t>Education and Pay</a:t>
            </a:r>
          </a:p>
        </p:txBody>
      </p:sp>
      <p:pic>
        <p:nvPicPr>
          <p:cNvPr id="4" name="Picture 3" descr="Table 15.1 titled The Relationship between Education and Pay has 6 rows and 2 columns. The column headers are Education level and Median annual earnings in 2014 for persons age 25 and over. Source: Bureau of Labor Statistics, Current Population Survey, April 2015."/>
          <p:cNvPicPr>
            <a:picLocks noChangeAspect="1"/>
          </p:cNvPicPr>
          <p:nvPr/>
        </p:nvPicPr>
        <p:blipFill>
          <a:blip r:embed="rId3"/>
          <a:srcRect b="4108"/>
          <a:stretch>
            <a:fillRect/>
          </a:stretch>
        </p:blipFill>
        <p:spPr>
          <a:xfrm>
            <a:off x="304800" y="1997303"/>
            <a:ext cx="8534400" cy="402761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0"/>
            <a:ext cx="8382000" cy="1527175"/>
          </a:xfrm>
        </p:spPr>
        <p:txBody>
          <a:bodyPr/>
          <a:lstStyle/>
          <a:p>
            <a:r>
              <a:rPr lang="en-US" dirty="0">
                <a:latin typeface="Helvetica Neue" pitchFamily="-107" charset="0"/>
              </a:rPr>
              <a:t>The Nonmonetary Determinants of </a:t>
            </a:r>
            <a:r>
              <a:rPr lang="en-US" dirty="0" smtClean="0">
                <a:latin typeface="Helvetica Neue" pitchFamily="-107" charset="0"/>
              </a:rPr>
              <a:t>Wages</a:t>
            </a:r>
            <a:r>
              <a:rPr lang="en-US" altLang="x-none" dirty="0">
                <a:latin typeface="Arial" charset="0"/>
                <a:ea typeface="MS PGothic" charset="-128"/>
                <a:cs typeface="Arial" charset="0"/>
              </a:rPr>
              <a:t>—</a:t>
            </a:r>
            <a:r>
              <a:rPr lang="en-US" dirty="0" smtClean="0">
                <a:latin typeface="Helvetica Neue" pitchFamily="-107" charset="0"/>
              </a:rPr>
              <a:t>2 </a:t>
            </a:r>
            <a:endParaRPr lang="en-US" dirty="0">
              <a:latin typeface="Helvetica Neue" pitchFamily="-107" charset="0"/>
            </a:endParaRPr>
          </a:p>
        </p:txBody>
      </p:sp>
      <p:sp>
        <p:nvSpPr>
          <p:cNvPr id="15363" name="Content Placeholder 2"/>
          <p:cNvSpPr>
            <a:spLocks noGrp="1"/>
          </p:cNvSpPr>
          <p:nvPr>
            <p:ph idx="1"/>
          </p:nvPr>
        </p:nvSpPr>
        <p:spPr>
          <a:xfrm>
            <a:off x="368300" y="1624013"/>
            <a:ext cx="6604000" cy="5056187"/>
          </a:xfrm>
        </p:spPr>
        <p:txBody>
          <a:bodyPr/>
          <a:lstStyle/>
          <a:p>
            <a:r>
              <a:rPr lang="en-US" sz="3200">
                <a:latin typeface="Arial" pitchFamily="-107" charset="0"/>
              </a:rPr>
              <a:t>Location and Lifestyle</a:t>
            </a:r>
          </a:p>
          <a:p>
            <a:pPr lvl="1"/>
            <a:r>
              <a:rPr lang="en-US" sz="2800">
                <a:latin typeface="Arial" pitchFamily="-107" charset="0"/>
              </a:rPr>
              <a:t>Would you rather live in Florida or North Dakota?</a:t>
            </a:r>
          </a:p>
          <a:p>
            <a:pPr lvl="1"/>
            <a:r>
              <a:rPr lang="en-US" sz="2800">
                <a:latin typeface="Arial" pitchFamily="-107" charset="0"/>
              </a:rPr>
              <a:t>Why would wages in NYC be higher than in Omaha, Nebraska?</a:t>
            </a:r>
          </a:p>
          <a:p>
            <a:pPr lvl="1"/>
            <a:r>
              <a:rPr lang="en-US" sz="2800">
                <a:latin typeface="Arial" pitchFamily="-107" charset="0"/>
              </a:rPr>
              <a:t>Why would you be willing to accept</a:t>
            </a:r>
            <a:br>
              <a:rPr lang="en-US" sz="2800">
                <a:latin typeface="Arial" pitchFamily="-107" charset="0"/>
              </a:rPr>
            </a:br>
            <a:r>
              <a:rPr lang="en-US" sz="2800">
                <a:latin typeface="Arial" pitchFamily="-107" charset="0"/>
              </a:rPr>
              <a:t>relatively low pay to work for the</a:t>
            </a:r>
            <a:br>
              <a:rPr lang="en-US" sz="2800">
                <a:latin typeface="Arial" pitchFamily="-107" charset="0"/>
              </a:rPr>
            </a:br>
            <a:r>
              <a:rPr lang="en-US" sz="2800">
                <a:latin typeface="Arial" pitchFamily="-107" charset="0"/>
              </a:rPr>
              <a:t>Peace Corps?</a:t>
            </a:r>
          </a:p>
          <a:p>
            <a:pPr lvl="1"/>
            <a:endParaRPr lang="en-US" sz="2400">
              <a:latin typeface="Arial" pitchFamily="-107" charset="0"/>
            </a:endParaRPr>
          </a:p>
        </p:txBody>
      </p:sp>
      <p:pic>
        <p:nvPicPr>
          <p:cNvPr id="22531" name="Picture 5" descr="Empire State Building"/>
          <p:cNvPicPr>
            <a:picLocks noChangeAspect="1" noChangeArrowheads="1"/>
          </p:cNvPicPr>
          <p:nvPr/>
        </p:nvPicPr>
        <p:blipFill>
          <a:blip r:embed="rId3"/>
          <a:srcRect/>
          <a:stretch>
            <a:fillRect/>
          </a:stretch>
        </p:blipFill>
        <p:spPr bwMode="auto">
          <a:xfrm>
            <a:off x="6992937" y="2254603"/>
            <a:ext cx="2151063" cy="325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0"/>
            <a:ext cx="8382000" cy="1527175"/>
          </a:xfrm>
        </p:spPr>
        <p:txBody>
          <a:bodyPr/>
          <a:lstStyle/>
          <a:p>
            <a:r>
              <a:rPr lang="en-US" dirty="0">
                <a:latin typeface="Helvetica Neue" pitchFamily="-107" charset="0"/>
              </a:rPr>
              <a:t>The Nonmonetary Determinants of </a:t>
            </a:r>
            <a:r>
              <a:rPr lang="en-US" dirty="0" smtClean="0">
                <a:latin typeface="Helvetica Neue" pitchFamily="-107" charset="0"/>
              </a:rPr>
              <a:t>Wages</a:t>
            </a:r>
            <a:r>
              <a:rPr lang="en-US" altLang="x-none" dirty="0">
                <a:latin typeface="Arial" charset="0"/>
                <a:ea typeface="MS PGothic" charset="-128"/>
                <a:cs typeface="Arial" charset="0"/>
              </a:rPr>
              <a:t>—</a:t>
            </a:r>
            <a:r>
              <a:rPr lang="en-US" dirty="0" smtClean="0">
                <a:latin typeface="Helvetica Neue" pitchFamily="-107" charset="0"/>
              </a:rPr>
              <a:t>3 </a:t>
            </a:r>
            <a:endParaRPr lang="en-US" dirty="0">
              <a:latin typeface="Helvetica Neue" pitchFamily="-107" charset="0"/>
            </a:endParaRPr>
          </a:p>
        </p:txBody>
      </p:sp>
      <p:sp>
        <p:nvSpPr>
          <p:cNvPr id="13315" name="Content Placeholder 2"/>
          <p:cNvSpPr>
            <a:spLocks noGrp="1"/>
          </p:cNvSpPr>
          <p:nvPr>
            <p:ph idx="1"/>
          </p:nvPr>
        </p:nvSpPr>
        <p:spPr>
          <a:xfrm>
            <a:off x="77788" y="1624013"/>
            <a:ext cx="8674100" cy="5043487"/>
          </a:xfrm>
        </p:spPr>
        <p:txBody>
          <a:bodyPr/>
          <a:lstStyle/>
          <a:p>
            <a:r>
              <a:rPr lang="en-US" sz="3200">
                <a:latin typeface="Arial" pitchFamily="-107" charset="0"/>
              </a:rPr>
              <a:t>Union</a:t>
            </a:r>
          </a:p>
          <a:p>
            <a:pPr lvl="1"/>
            <a:r>
              <a:rPr lang="en-US" sz="2400">
                <a:latin typeface="Arial" pitchFamily="-107" charset="0"/>
              </a:rPr>
              <a:t>A group of workers that bargains collectively for better wages and benefits.</a:t>
            </a:r>
          </a:p>
          <a:p>
            <a:pPr lvl="1"/>
            <a:r>
              <a:rPr lang="en-US" sz="2400">
                <a:latin typeface="Arial" pitchFamily="-107" charset="0"/>
              </a:rPr>
              <a:t>Able to increase wages by threat of a strike, or work</a:t>
            </a:r>
            <a:br>
              <a:rPr lang="en-US" sz="2400">
                <a:latin typeface="Arial" pitchFamily="-107" charset="0"/>
              </a:rPr>
            </a:br>
            <a:r>
              <a:rPr lang="en-US" sz="2400">
                <a:latin typeface="Arial" pitchFamily="-107" charset="0"/>
              </a:rPr>
              <a:t>stoppage.</a:t>
            </a:r>
          </a:p>
          <a:p>
            <a:endParaRPr lang="en-US" sz="2400">
              <a:latin typeface="Arial" pitchFamily="-107" charset="0"/>
            </a:endParaRPr>
          </a:p>
        </p:txBody>
      </p:sp>
      <p:pic>
        <p:nvPicPr>
          <p:cNvPr id="24579" name="Picture 4" descr="A large group of people protesting with signs that read: Writers Guild of America on Strike and Solidarity with Writers."/>
          <p:cNvPicPr>
            <a:picLocks noChangeAspect="1" noChangeArrowheads="1"/>
          </p:cNvPicPr>
          <p:nvPr/>
        </p:nvPicPr>
        <p:blipFill>
          <a:blip r:embed="rId3"/>
          <a:srcRect/>
          <a:stretch>
            <a:fillRect/>
          </a:stretch>
        </p:blipFill>
        <p:spPr bwMode="auto">
          <a:xfrm>
            <a:off x="2287588" y="3830638"/>
            <a:ext cx="4333875" cy="2889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0"/>
            <a:ext cx="8382000" cy="1527175"/>
          </a:xfrm>
        </p:spPr>
        <p:txBody>
          <a:bodyPr/>
          <a:lstStyle/>
          <a:p>
            <a:r>
              <a:rPr lang="en-US" dirty="0">
                <a:latin typeface="Helvetica Neue" pitchFamily="-107" charset="0"/>
              </a:rPr>
              <a:t>The Nonmonetary Determinants of </a:t>
            </a:r>
            <a:r>
              <a:rPr lang="en-US" dirty="0" smtClean="0">
                <a:latin typeface="Helvetica Neue" pitchFamily="-107" charset="0"/>
              </a:rPr>
              <a:t>Wages</a:t>
            </a:r>
            <a:r>
              <a:rPr lang="en-US" altLang="x-none" dirty="0">
                <a:latin typeface="Arial" charset="0"/>
                <a:ea typeface="MS PGothic" charset="-128"/>
                <a:cs typeface="Arial" charset="0"/>
              </a:rPr>
              <a:t>—</a:t>
            </a:r>
            <a:r>
              <a:rPr lang="en-US" dirty="0" smtClean="0">
                <a:latin typeface="Helvetica Neue" pitchFamily="-107" charset="0"/>
              </a:rPr>
              <a:t>4 </a:t>
            </a:r>
            <a:endParaRPr lang="en-US" dirty="0">
              <a:latin typeface="Helvetica Neue" pitchFamily="-107" charset="0"/>
            </a:endParaRPr>
          </a:p>
        </p:txBody>
      </p:sp>
      <p:sp>
        <p:nvSpPr>
          <p:cNvPr id="13315" name="Content Placeholder 2"/>
          <p:cNvSpPr>
            <a:spLocks noGrp="1"/>
          </p:cNvSpPr>
          <p:nvPr>
            <p:ph idx="1"/>
          </p:nvPr>
        </p:nvSpPr>
        <p:spPr>
          <a:xfrm>
            <a:off x="77788" y="1624013"/>
            <a:ext cx="8674100" cy="5043487"/>
          </a:xfrm>
        </p:spPr>
        <p:txBody>
          <a:bodyPr/>
          <a:lstStyle/>
          <a:p>
            <a:r>
              <a:rPr lang="en-US" sz="3200" dirty="0">
                <a:latin typeface="Arial" pitchFamily="-107" charset="0"/>
              </a:rPr>
              <a:t>Union</a:t>
            </a:r>
          </a:p>
          <a:p>
            <a:pPr lvl="1"/>
            <a:r>
              <a:rPr lang="en-US" sz="2400" dirty="0">
                <a:latin typeface="Arial" pitchFamily="-107" charset="0"/>
              </a:rPr>
              <a:t>For unions that cannot strike (teachers, police) </a:t>
            </a:r>
            <a:r>
              <a:rPr lang="en-US" sz="2400" i="1" dirty="0">
                <a:latin typeface="Arial" pitchFamily="-107" charset="0"/>
              </a:rPr>
              <a:t>binding arbitration</a:t>
            </a:r>
            <a:r>
              <a:rPr lang="en-US" sz="2400" dirty="0">
                <a:latin typeface="Arial" pitchFamily="-107" charset="0"/>
              </a:rPr>
              <a:t> may resolve wage disputes.</a:t>
            </a:r>
          </a:p>
          <a:p>
            <a:pPr lvl="1"/>
            <a:r>
              <a:rPr lang="en-US" sz="2400" dirty="0">
                <a:latin typeface="Arial" pitchFamily="-107" charset="0"/>
              </a:rPr>
              <a:t>Over time the number of unionized workers and the union wage premium has fallen.</a:t>
            </a:r>
          </a:p>
          <a:p>
            <a:endParaRPr lang="en-US" sz="2400" dirty="0">
              <a:latin typeface="Arial" pitchFamily="-107" charset="0"/>
            </a:endParaRPr>
          </a:p>
        </p:txBody>
      </p:sp>
      <p:pic>
        <p:nvPicPr>
          <p:cNvPr id="26627" name="Picture 4" descr="A large group of people protesting with signs that read: Writers Guild of America on Strike and Solidarity with Writers."/>
          <p:cNvPicPr>
            <a:picLocks noChangeAspect="1" noChangeArrowheads="1"/>
          </p:cNvPicPr>
          <p:nvPr/>
        </p:nvPicPr>
        <p:blipFill>
          <a:blip r:embed="rId3"/>
          <a:srcRect/>
          <a:stretch>
            <a:fillRect/>
          </a:stretch>
        </p:blipFill>
        <p:spPr bwMode="auto">
          <a:xfrm>
            <a:off x="2287588" y="3830638"/>
            <a:ext cx="4333875" cy="2889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theme/theme1.xml><?xml version="1.0" encoding="utf-8"?>
<a:theme xmlns:a="http://schemas.openxmlformats.org/drawingml/2006/main" name="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7_Office Theme">
  <a:themeElements>
    <a:clrScheme name="7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7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Office Theme">
  <a:themeElements>
    <a:clrScheme name="6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6_Office Theme">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6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14538</TotalTime>
  <Words>5858</Words>
  <Application>Microsoft Macintosh PowerPoint</Application>
  <PresentationFormat>On-screen Show (4:3)</PresentationFormat>
  <Paragraphs>655</Paragraphs>
  <Slides>54</Slides>
  <Notes>54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54</vt:i4>
      </vt:variant>
    </vt:vector>
  </HeadingPairs>
  <TitlesOfParts>
    <vt:vector size="64" baseType="lpstr">
      <vt:lpstr>Calibri</vt:lpstr>
      <vt:lpstr>Helvetica Neue</vt:lpstr>
      <vt:lpstr>Helvetica Neue Medium</vt:lpstr>
      <vt:lpstr>MS PGothic</vt:lpstr>
      <vt:lpstr>ＭＳ Ｐゴシック</vt:lpstr>
      <vt:lpstr>ヒラギノ角ゴ Pro W3</vt:lpstr>
      <vt:lpstr>Arial</vt:lpstr>
      <vt:lpstr>Office Theme</vt:lpstr>
      <vt:lpstr>7_Office Theme</vt:lpstr>
      <vt:lpstr>6_Office Theme</vt:lpstr>
      <vt:lpstr>Income, Inequality, and Poverty</vt:lpstr>
      <vt:lpstr>Previously</vt:lpstr>
      <vt:lpstr>Big Questions</vt:lpstr>
      <vt:lpstr>What are the Determinants of Wages?</vt:lpstr>
      <vt:lpstr>The Nonmonetary Determinants of Wages—1 </vt:lpstr>
      <vt:lpstr>Education and Pay</vt:lpstr>
      <vt:lpstr>The Nonmonetary Determinants of Wages—2 </vt:lpstr>
      <vt:lpstr>The Nonmonetary Determinants of Wages—3 </vt:lpstr>
      <vt:lpstr>The Nonmonetary Determinants of Wages—4 </vt:lpstr>
      <vt:lpstr>Are Unions Still Necessary?</vt:lpstr>
      <vt:lpstr>Teachers’ Unions—1 </vt:lpstr>
      <vt:lpstr>Teachers’ Unions—2 </vt:lpstr>
      <vt:lpstr>The Nonmonetary Determinants of Wages—5 </vt:lpstr>
      <vt:lpstr>The Nonmonetary Determinants of Wages—6 </vt:lpstr>
      <vt:lpstr>Wage Discrimination—1 </vt:lpstr>
      <vt:lpstr>Median Annual Earnings by Group</vt:lpstr>
      <vt:lpstr>Wage Discrimination—2 </vt:lpstr>
      <vt:lpstr>Wage Discrimination—3 </vt:lpstr>
      <vt:lpstr>Economics in “Freakonomics 2 (Can You Put a Price on Looks?)”</vt:lpstr>
      <vt:lpstr>Economics in Anchorman: The Legend of Ron Burgundy</vt:lpstr>
      <vt:lpstr>Wage Discrimination—4 </vt:lpstr>
      <vt:lpstr>Where the Men Aren’t</vt:lpstr>
      <vt:lpstr>Wage Discrimination—5 </vt:lpstr>
      <vt:lpstr>Winner Take All</vt:lpstr>
      <vt:lpstr>Practice What You Know—1 </vt:lpstr>
      <vt:lpstr>Practice What You Know—2 </vt:lpstr>
      <vt:lpstr>Practice What You Know—3 </vt:lpstr>
      <vt:lpstr>What Causes Income Inequality?—1 </vt:lpstr>
      <vt:lpstr>What Causes Income Inequality?—2 </vt:lpstr>
      <vt:lpstr>Role of Corruption</vt:lpstr>
      <vt:lpstr>Measuring Inequality—1 </vt:lpstr>
      <vt:lpstr>Measuring Inequality—2 </vt:lpstr>
      <vt:lpstr>Understanding Observed Inequality</vt:lpstr>
      <vt:lpstr>Measuring Income Inequality—3 </vt:lpstr>
      <vt:lpstr>Gini Index Around the World</vt:lpstr>
      <vt:lpstr>The Gini Index and the Lorenz Curve</vt:lpstr>
      <vt:lpstr>Lorenz Curve: U.S. 1968 and 2010</vt:lpstr>
      <vt:lpstr>Difficulties in Measuring Inequality—1 </vt:lpstr>
      <vt:lpstr>Difficulties in Measuring Inequality—2 </vt:lpstr>
      <vt:lpstr>Income Mobility—1 </vt:lpstr>
      <vt:lpstr>Income Mobility in United States</vt:lpstr>
      <vt:lpstr>Income Mobility—2 </vt:lpstr>
      <vt:lpstr>Music Break: “Billionaire” by Travie McCoy</vt:lpstr>
      <vt:lpstr>Economics in SpongeBob SquarePants, "Can You Spare a Dime?”</vt:lpstr>
      <vt:lpstr>How Do Economists Analyze Poverty?</vt:lpstr>
      <vt:lpstr>Poverty Rate for Households</vt:lpstr>
      <vt:lpstr>Poverty Rate for Various Groups</vt:lpstr>
      <vt:lpstr>Poverty Policies—1 </vt:lpstr>
      <vt:lpstr>Poverty Policies—2 </vt:lpstr>
      <vt:lpstr>Problems with Traditional Aid</vt:lpstr>
      <vt:lpstr>Economics in  Million Dollar Baby</vt:lpstr>
      <vt:lpstr>Conclusion</vt:lpstr>
      <vt:lpstr>Practice What You Know—4 </vt:lpstr>
      <vt:lpstr>Practice What You Know—5 </vt:lpstr>
    </vt:vector>
  </TitlesOfParts>
  <Manager/>
  <Company>W.W.Norton &amp; Company</Company>
  <LinksUpToDate>false</LinksUpToDate>
  <SharedDoc>false</SharedDoc>
  <HyperlinkBase/>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Microeconomics</dc:title>
  <dc:subject/>
  <dc:creator>Dirk Mateer and Lee Coppock</dc:creator>
  <cp:keywords/>
  <dc:description/>
  <cp:lastModifiedBy>Victoria Reuter</cp:lastModifiedBy>
  <cp:revision>496</cp:revision>
  <dcterms:created xsi:type="dcterms:W3CDTF">2017-02-22T21:38:09Z</dcterms:created>
  <dcterms:modified xsi:type="dcterms:W3CDTF">2017-03-29T19:47:16Z</dcterms:modified>
  <cp:category/>
</cp:coreProperties>
</file>